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98" r:id="rId5"/>
    <p:sldId id="269" r:id="rId6"/>
    <p:sldId id="271" r:id="rId7"/>
    <p:sldId id="268" r:id="rId8"/>
    <p:sldId id="270" r:id="rId9"/>
    <p:sldId id="272" r:id="rId10"/>
    <p:sldId id="300" r:id="rId11"/>
    <p:sldId id="301" r:id="rId12"/>
    <p:sldId id="284" r:id="rId13"/>
    <p:sldId id="288" r:id="rId14"/>
    <p:sldId id="291" r:id="rId15"/>
    <p:sldId id="286" r:id="rId16"/>
    <p:sldId id="289" r:id="rId17"/>
    <p:sldId id="292" r:id="rId18"/>
    <p:sldId id="287" r:id="rId19"/>
    <p:sldId id="290" r:id="rId20"/>
    <p:sldId id="293" r:id="rId21"/>
    <p:sldId id="309" r:id="rId22"/>
    <p:sldId id="310" r:id="rId23"/>
    <p:sldId id="311" r:id="rId24"/>
    <p:sldId id="312" r:id="rId25"/>
    <p:sldId id="313" r:id="rId26"/>
    <p:sldId id="314" r:id="rId27"/>
    <p:sldId id="317" r:id="rId28"/>
    <p:sldId id="318" r:id="rId29"/>
    <p:sldId id="319" r:id="rId30"/>
    <p:sldId id="320" r:id="rId31"/>
    <p:sldId id="321" r:id="rId32"/>
    <p:sldId id="322" r:id="rId33"/>
    <p:sldId id="299" r:id="rId34"/>
    <p:sldId id="316" r:id="rId35"/>
    <p:sldId id="324" r:id="rId36"/>
    <p:sldId id="326" r:id="rId37"/>
    <p:sldId id="327" r:id="rId38"/>
    <p:sldId id="328" r:id="rId39"/>
    <p:sldId id="329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1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FEBE-F23D-4649-8F9E-3AECCC1DC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059BF-A850-41AC-A67E-89C3B4B48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F0641-51B2-4EBE-A451-215C3C1E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33D33-7773-40CE-8604-7D35FFFE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9A7B0-95AE-4D41-A872-BEB917DC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4923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A400-468B-4817-832B-97E8492D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0F8CA2-22FE-40D8-90AF-68648BA4C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CC32-AD3E-487A-9F57-F65AF237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566C1-5E51-4558-A1AC-871FFC861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D40EA-F9E0-40C4-B024-664F3E6E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102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B2280-79D8-4606-84AF-4F08A75A0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66E5D-FB2B-4762-87C6-CA33E5F3F0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E26DF-A16B-4201-9A2B-B7051D2B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1EB06-40BB-4470-8979-31235F74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DAD23-BF74-4D0B-9504-E3D922B5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944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945A-6566-4F6A-BB86-8CF137B3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89082-1691-4F4F-8CD9-9117248F2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7106F-433E-4A26-ABB6-C0D2B32C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B7A90-17A3-4340-AAD3-D79F6F65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9B10-41D4-4744-A754-58E8CD15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002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CB4D-33E2-4B3F-8159-006FCECD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5EBDE-9145-4957-B5B8-455CF49D4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DBDC5-DD03-41A4-A559-F04EA98D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25DEB-FF42-4599-9B47-311FA77BF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FEF54-B446-4E87-B214-7F86DD5C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8824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B6CC-C91D-49EC-AE26-C9F70DF32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74DC-B05A-4312-B178-78F336056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06580-0330-4434-9FA5-96F227CFF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45CCB-1C7F-4B70-A3F5-1B743870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F1879-F07D-4502-8433-9307135FB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17EC1-B500-4FD2-AA0F-D89E9583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4602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E3AB-B8FC-4C49-9F05-E5A732C1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3134B-56EF-49D5-8734-6A50D8CD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D0A11-B04E-4200-BBCD-23D5DE550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087D3-0F10-4849-9488-D5C116393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8422B0-3AC9-41F3-AC0C-F89F64100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4A9AB-EF66-4B84-8EAD-29585D583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573B3-A19A-4A33-A662-7635501E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104D3-2BF3-46DD-B12A-180C93D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09570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CC0-97B3-4D81-97E6-FEB84885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1E5F6-46D2-43EE-9D33-FB42EF330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1BE0F1-4A95-432C-A660-893058A5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198F9-147A-4EE7-BC3D-B8365C6A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719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4E168-C410-47CA-B274-8746B8B44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B18CB-76CD-4849-A9C5-A037DEBC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FF44F-B495-4E40-BB30-AB6BC83B5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61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A64C6-E507-46FB-A193-1BD0FA5F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3AD7-5B20-4A87-BF1E-92F95C0E2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698FE-1FF3-4FB2-A147-4ACA3935E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B5ED0-3E0C-489F-A12B-F55C63532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8D297-9F11-4555-95DC-AB90C7E7C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6F21-B280-4D39-AB4F-D22D868D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39163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766C-ADAA-423D-93BE-E91270361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0BFA2-FEA2-44CF-AB71-C9B6685C8D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E9AB-4D19-4416-90A4-B3C4CE627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F5D67-E68E-45DB-9C2A-0ADFC105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384F7-F3D9-4DBC-8CD0-B73588B6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D0046-5B00-469D-B693-84F98E86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8269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6BD444-F0FA-421F-ADB7-8C9FBD660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0E05-7608-44C5-B6F8-C2490C362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1F4A0-9834-4185-A71B-98D3329D5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BD0D9-7EF1-411C-96B3-8C0DF6B69F9C}" type="datetimeFigureOut">
              <a:rPr lang="en-IE" smtClean="0"/>
              <a:t>15/03/2024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5AAFE-72B9-4208-A5E4-C21EDFE23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C83E1-94BB-4DB6-9939-E46464FD8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C11CD-A4B6-437F-9040-B413BAB2A7F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9143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78D6ADE-B25A-4E91-A409-9ECC169C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95BD1-CA75-4744-8BFA-AEE952B12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3055" y="812497"/>
            <a:ext cx="9144000" cy="1491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ALGORITMA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  <a:latin typeface="Open Sans" panose="020B0606030504020204" pitchFamily="34" charset="0"/>
              </a:rPr>
              <a:t>I</a:t>
            </a:r>
            <a:r>
              <a:rPr lang="en-IE" sz="4000" dirty="0" err="1">
                <a:solidFill>
                  <a:schemeClr val="bg1"/>
                </a:solidFill>
                <a:latin typeface="Open Sans" panose="020B0606030504020204" pitchFamily="34" charset="0"/>
              </a:rPr>
              <a:t>nduksi</a:t>
            </a:r>
            <a:r>
              <a:rPr lang="en-IE" sz="4000" dirty="0">
                <a:solidFill>
                  <a:schemeClr val="bg1"/>
                </a:solidFill>
                <a:latin typeface="Open Sans" panose="020B0606030504020204" pitchFamily="34" charset="0"/>
              </a:rPr>
              <a:t>  </a:t>
            </a:r>
            <a:r>
              <a:rPr lang="en-IE" sz="4000" dirty="0" err="1">
                <a:solidFill>
                  <a:schemeClr val="bg1"/>
                </a:solidFill>
                <a:latin typeface="Open Sans" panose="020B0606030504020204" pitchFamily="34" charset="0"/>
              </a:rPr>
              <a:t>Matematika</a:t>
            </a:r>
            <a:r>
              <a:rPr lang="en-IE" sz="4000" dirty="0">
                <a:solidFill>
                  <a:schemeClr val="bg1"/>
                </a:solidFill>
                <a:latin typeface="Open Sans" panose="020B0606030504020204" pitchFamily="34" charset="0"/>
              </a:rPr>
              <a:t> </a:t>
            </a:r>
            <a:r>
              <a:rPr lang="en-IE" sz="4000" dirty="0" err="1">
                <a:solidFill>
                  <a:schemeClr val="bg1"/>
                </a:solidFill>
                <a:latin typeface="Open Sans" panose="020B0606030504020204" pitchFamily="34" charset="0"/>
              </a:rPr>
              <a:t>Algoritma</a:t>
            </a:r>
            <a:endParaRPr lang="en-IE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AB67D5-DF08-431F-A4C9-167311FD7008}"/>
              </a:ext>
            </a:extLst>
          </p:cNvPr>
          <p:cNvGrpSpPr/>
          <p:nvPr/>
        </p:nvGrpSpPr>
        <p:grpSpPr>
          <a:xfrm>
            <a:off x="4928875" y="3429000"/>
            <a:ext cx="1800000" cy="1800000"/>
            <a:chOff x="609600" y="1688091"/>
            <a:chExt cx="2423160" cy="263192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80FF56-8CA3-4C8C-8626-BCCF04D7FFCB}"/>
                </a:ext>
              </a:extLst>
            </p:cNvPr>
            <p:cNvSpPr/>
            <p:nvPr/>
          </p:nvSpPr>
          <p:spPr>
            <a:xfrm>
              <a:off x="609600" y="4015214"/>
              <a:ext cx="242316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800" b="1" dirty="0"/>
                <a:t>Iwan Muttaqin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B0C3B3-88C7-46CF-A13A-BD3859B10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1688091"/>
              <a:ext cx="2345857" cy="230938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0B719D-E138-496C-88D2-B06E690C3890}"/>
              </a:ext>
            </a:extLst>
          </p:cNvPr>
          <p:cNvGrpSpPr/>
          <p:nvPr/>
        </p:nvGrpSpPr>
        <p:grpSpPr>
          <a:xfrm>
            <a:off x="1524000" y="3090222"/>
            <a:ext cx="1800000" cy="1800000"/>
            <a:chOff x="609600" y="1688091"/>
            <a:chExt cx="2423160" cy="26319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3258C2-FC4A-48BD-A21A-0F0459D18F32}"/>
                </a:ext>
              </a:extLst>
            </p:cNvPr>
            <p:cNvSpPr/>
            <p:nvPr/>
          </p:nvSpPr>
          <p:spPr>
            <a:xfrm>
              <a:off x="609600" y="4015214"/>
              <a:ext cx="242316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800" b="1" dirty="0"/>
                <a:t>Hendra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6C500C-8DF0-44C6-942B-DAE4DAF05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8" r="2198"/>
            <a:stretch/>
          </p:blipFill>
          <p:spPr>
            <a:xfrm>
              <a:off x="609600" y="1688091"/>
              <a:ext cx="2345857" cy="230938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F655A2-8D46-4119-9032-7BB7311AF355}"/>
              </a:ext>
            </a:extLst>
          </p:cNvPr>
          <p:cNvGrpSpPr/>
          <p:nvPr/>
        </p:nvGrpSpPr>
        <p:grpSpPr>
          <a:xfrm>
            <a:off x="8589149" y="3220544"/>
            <a:ext cx="1800000" cy="1800000"/>
            <a:chOff x="609600" y="1688091"/>
            <a:chExt cx="2423160" cy="263192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5DE0E44-C61F-40E2-AECA-BAA3CEEF18EC}"/>
                </a:ext>
              </a:extLst>
            </p:cNvPr>
            <p:cNvSpPr/>
            <p:nvPr/>
          </p:nvSpPr>
          <p:spPr>
            <a:xfrm>
              <a:off x="609600" y="4015214"/>
              <a:ext cx="242316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800" b="1" dirty="0"/>
                <a:t>Wahyu R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8690A9-502E-4762-8C59-B9B31D6B1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" b="99"/>
            <a:stretch/>
          </p:blipFill>
          <p:spPr>
            <a:xfrm>
              <a:off x="609600" y="1688091"/>
              <a:ext cx="2345857" cy="230939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2810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AC883E-1A61-414A-AEBD-A1CD4C94D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F7ED-398C-4D90-9ECA-72A279FE8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sederhana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IE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Bukti </a:t>
            </a: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endParaRPr lang="en-IE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Basis </a:t>
            </a: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Pertama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mari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pertimbangkan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Graf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hanya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satu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dan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kedua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1,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merupakan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Jadi, basis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terpenuhi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Langkah </a:t>
            </a:r>
            <a:r>
              <a:rPr lang="en-IE" b="1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Sekarang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n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maka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n+1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Misalkan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sederhana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n+1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Kita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menghapus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satu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G,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sehingga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H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n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4F8FCE-66F6-4A9B-BB20-EC3B767FD77B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4400" b="1" dirty="0" err="1"/>
              <a:t>Contoh</a:t>
            </a:r>
            <a:r>
              <a:rPr lang="en-IE" sz="4400" b="1" dirty="0"/>
              <a:t> </a:t>
            </a:r>
            <a:r>
              <a:rPr lang="en-IE" sz="4400" b="1" dirty="0" err="1"/>
              <a:t>Algoritma</a:t>
            </a:r>
            <a:r>
              <a:rPr lang="en-IE" sz="4400" b="1" dirty="0"/>
              <a:t> </a:t>
            </a:r>
            <a:r>
              <a:rPr lang="en-IE" sz="4400" b="1" dirty="0" err="1"/>
              <a:t>Induksi</a:t>
            </a:r>
            <a:r>
              <a:rPr lang="en-IE" sz="4400" b="1" dirty="0"/>
              <a:t> </a:t>
            </a:r>
            <a:r>
              <a:rPr lang="en-IE" sz="4400" b="1" dirty="0" err="1"/>
              <a:t>Matematika</a:t>
            </a:r>
            <a:r>
              <a:rPr lang="en-IE" sz="4400" b="1" dirty="0"/>
              <a:t> </a:t>
            </a:r>
            <a:r>
              <a:rPr lang="en-IE" sz="4400" b="1" dirty="0" err="1"/>
              <a:t>Teori</a:t>
            </a:r>
            <a:r>
              <a:rPr lang="en-IE" sz="4400" b="1" dirty="0"/>
              <a:t> Graf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9705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EB979E-5109-4374-AFD9-7F94F9C8D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DF93DB-AA56-4408-BDED-E125E437DB7C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4400" b="1" dirty="0" err="1"/>
              <a:t>Contoh</a:t>
            </a:r>
            <a:r>
              <a:rPr lang="en-IE" sz="4400" b="1" dirty="0"/>
              <a:t> </a:t>
            </a:r>
            <a:r>
              <a:rPr lang="en-IE" sz="4400" b="1" dirty="0" err="1"/>
              <a:t>Algoritma</a:t>
            </a:r>
            <a:r>
              <a:rPr lang="en-IE" sz="4400" b="1" dirty="0"/>
              <a:t> </a:t>
            </a:r>
            <a:r>
              <a:rPr lang="en-IE" sz="4400" b="1" dirty="0" err="1"/>
              <a:t>Induksi</a:t>
            </a:r>
            <a:r>
              <a:rPr lang="en-IE" sz="4400" b="1" dirty="0"/>
              <a:t> </a:t>
            </a:r>
            <a:r>
              <a:rPr lang="en-IE" sz="4400" b="1" dirty="0" err="1"/>
              <a:t>Matematika</a:t>
            </a:r>
            <a:r>
              <a:rPr lang="en-IE" sz="4400" b="1" dirty="0"/>
              <a:t> </a:t>
            </a:r>
            <a:r>
              <a:rPr lang="en-IE" sz="4400" b="1" dirty="0" err="1"/>
              <a:t>Teori</a:t>
            </a:r>
            <a:r>
              <a:rPr lang="en-IE" sz="4400" b="1" dirty="0"/>
              <a:t> Graf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AF7ED-398C-4D90-9ECA-72A279FE8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546"/>
            <a:ext cx="10515600" cy="4351338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Menurut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H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Sekarang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tambahkan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kembali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telah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hapus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H. Ada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kemungkinan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ditambahkan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tidak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terhubung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lain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sudah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ada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di H.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hal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ditambahkan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0, dan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masih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ada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di H,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sehingga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sifat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dipertahankan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G.</a:t>
            </a:r>
          </a:p>
          <a:p>
            <a:pPr algn="l">
              <a:buFont typeface="+mj-lt"/>
              <a:buAutoNum type="arabicPeriod"/>
            </a:pP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ditambahkan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terhubung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lain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sudah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ada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di H.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hal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ditambahkan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tidak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mengubah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lain di H. Karena H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derajat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sifat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dipertahankan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474D3-F5C0-4E62-BF91-EE68CD1B8BF0}"/>
              </a:ext>
            </a:extLst>
          </p:cNvPr>
          <p:cNvSpPr txBox="1"/>
          <p:nvPr/>
        </p:nvSpPr>
        <p:spPr>
          <a:xfrm>
            <a:off x="1014904" y="5845884"/>
            <a:ext cx="104308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demikian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berdasarkan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terbukti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graf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sederhana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setidaknya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dua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600" b="0" i="0" dirty="0" err="1">
                <a:solidFill>
                  <a:schemeClr val="bg1"/>
                </a:solidFill>
                <a:effectLst/>
                <a:latin typeface="Söhne"/>
              </a:rPr>
              <a:t>simpul</a:t>
            </a:r>
            <a:r>
              <a:rPr lang="en-IE" sz="2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5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535465-5D8D-4544-BE59-8DFDA7745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3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Asumsi</a:t>
            </a:r>
            <a:r>
              <a:rPr lang="en-IE" dirty="0"/>
              <a:t> </a:t>
            </a:r>
            <a:r>
              <a:rPr lang="en-IE" dirty="0" err="1"/>
              <a:t>Induksi</a:t>
            </a:r>
            <a:br>
              <a:rPr lang="en-IE" dirty="0"/>
            </a:br>
            <a:r>
              <a:rPr lang="en-IE" sz="2700" dirty="0"/>
              <a:t>-</a:t>
            </a:r>
            <a:r>
              <a:rPr lang="en-IE" sz="2700" dirty="0" err="1"/>
              <a:t>Penjelasan</a:t>
            </a:r>
            <a:r>
              <a:rPr lang="en-IE" sz="2700" dirty="0"/>
              <a:t> </a:t>
            </a:r>
            <a:r>
              <a:rPr lang="en-IE" sz="2700" dirty="0" err="1"/>
              <a:t>tentang</a:t>
            </a:r>
            <a:r>
              <a:rPr lang="en-IE" sz="2700" dirty="0"/>
              <a:t> </a:t>
            </a:r>
            <a:r>
              <a:rPr lang="en-IE" sz="2700" dirty="0" err="1"/>
              <a:t>langkah</a:t>
            </a:r>
            <a:r>
              <a:rPr lang="en-IE" sz="2700" dirty="0"/>
              <a:t> </a:t>
            </a:r>
            <a:r>
              <a:rPr lang="en-IE" sz="2700" dirty="0" err="1"/>
              <a:t>dalam</a:t>
            </a:r>
            <a:r>
              <a:rPr lang="en-IE" sz="2700" dirty="0"/>
              <a:t> proses </a:t>
            </a:r>
            <a:r>
              <a:rPr lang="en-IE" sz="2700" dirty="0" err="1"/>
              <a:t>induksi</a:t>
            </a:r>
            <a:r>
              <a:rPr lang="en-IE" sz="2700" dirty="0"/>
              <a:t> </a:t>
            </a:r>
            <a:r>
              <a:rPr lang="en-IE" sz="2700" dirty="0" err="1"/>
              <a:t>matematika</a:t>
            </a:r>
            <a:r>
              <a:rPr lang="en-IE" sz="2700" dirty="0"/>
              <a:t>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4A3A-F953-481F-89B2-A10DC8D9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10" y="2073166"/>
            <a:ext cx="7748752" cy="4185744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Penggunaan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36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3600" dirty="0" err="1">
                <a:solidFill>
                  <a:schemeClr val="bg1"/>
                </a:solidFill>
                <a:latin typeface="Söhne"/>
              </a:rPr>
              <a:t>i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ni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melibatkan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suatu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suatu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tertentu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biasanya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awal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), dan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kemudian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- k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tertentu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maka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k+1.</a:t>
            </a:r>
          </a:p>
        </p:txBody>
      </p:sp>
      <p:pic>
        <p:nvPicPr>
          <p:cNvPr id="1026" name="Picture 2" descr="Induksi Matematika: Pengertian, Jenis dan Konsep Dasarnya">
            <a:extLst>
              <a:ext uri="{FF2B5EF4-FFF2-40B4-BE49-F238E27FC236}">
                <a16:creationId xmlns:a16="http://schemas.microsoft.com/office/drawing/2014/main" id="{9C91D84A-9346-4858-8236-99839CCBC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981200"/>
            <a:ext cx="44577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9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30119D-F6D9-4EC6-8472-0EC6E601E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Asumsi</a:t>
            </a:r>
            <a:r>
              <a:rPr lang="en-IE" dirty="0"/>
              <a:t> </a:t>
            </a:r>
            <a:r>
              <a:rPr lang="en-IE" dirty="0" err="1"/>
              <a:t>Induksi</a:t>
            </a:r>
            <a:br>
              <a:rPr lang="en-IE" sz="2700" dirty="0"/>
            </a:br>
            <a:r>
              <a:rPr lang="en-IE" sz="2700" dirty="0"/>
              <a:t>-</a:t>
            </a:r>
            <a:r>
              <a:rPr lang="en-IE" sz="2700" dirty="0" err="1"/>
              <a:t>Contoh</a:t>
            </a:r>
            <a:r>
              <a:rPr lang="en-IE" sz="2700" dirty="0"/>
              <a:t> </a:t>
            </a:r>
            <a:r>
              <a:rPr lang="en-IE" sz="2700" dirty="0" err="1"/>
              <a:t>penerapannya</a:t>
            </a:r>
            <a:r>
              <a:rPr lang="en-IE" sz="2700" dirty="0"/>
              <a:t> </a:t>
            </a:r>
            <a:r>
              <a:rPr lang="en-IE" sz="2700" dirty="0" err="1"/>
              <a:t>dalam</a:t>
            </a:r>
            <a:r>
              <a:rPr lang="en-IE" sz="2700" dirty="0"/>
              <a:t> </a:t>
            </a:r>
            <a:r>
              <a:rPr lang="en-IE" sz="2700" dirty="0" err="1"/>
              <a:t>sebuah</a:t>
            </a:r>
            <a:r>
              <a:rPr lang="en-IE" sz="2700" dirty="0"/>
              <a:t> </a:t>
            </a:r>
            <a:r>
              <a:rPr lang="en-IE" sz="2700" dirty="0" err="1"/>
              <a:t>pernyataan</a:t>
            </a:r>
            <a:r>
              <a:rPr lang="en-IE" sz="2700" dirty="0"/>
              <a:t> </a:t>
            </a:r>
            <a:r>
              <a:rPr lang="en-IE" sz="2700" dirty="0" err="1"/>
              <a:t>matematika</a:t>
            </a:r>
            <a:r>
              <a:rPr lang="en-IE" sz="2700" dirty="0"/>
              <a:t>.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09F37-6D4E-4B43-A8EF-C3944B011F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87"/>
          <a:stretch/>
        </p:blipFill>
        <p:spPr>
          <a:xfrm>
            <a:off x="262489" y="1444404"/>
            <a:ext cx="7097648" cy="52947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37CA40-B33C-4AAA-9850-06844D1BA70F}"/>
              </a:ext>
            </a:extLst>
          </p:cNvPr>
          <p:cNvSpPr txBox="1"/>
          <p:nvPr/>
        </p:nvSpPr>
        <p:spPr>
          <a:xfrm>
            <a:off x="7528034" y="3064765"/>
            <a:ext cx="44852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melakukan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langkah-langkah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algebra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sederhana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kedua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sisi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persamaan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. Jadi,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telah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1" dirty="0">
                <a:solidFill>
                  <a:schemeClr val="bg1"/>
                </a:solidFill>
                <a:effectLst/>
                <a:latin typeface="KaTeX_Math"/>
              </a:rPr>
              <a:t>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2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49AD7E-F0E8-453D-9D69-17E64FE9B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Asumsi</a:t>
            </a:r>
            <a:r>
              <a:rPr lang="en-IE" dirty="0"/>
              <a:t> </a:t>
            </a:r>
            <a:r>
              <a:rPr lang="en-IE" dirty="0" err="1"/>
              <a:t>Induksi</a:t>
            </a:r>
            <a:br>
              <a:rPr lang="en-IE" sz="2700" dirty="0"/>
            </a:br>
            <a:r>
              <a:rPr lang="en-IE" sz="2700" dirty="0"/>
              <a:t>-</a:t>
            </a:r>
            <a:r>
              <a:rPr lang="en-IE" sz="2700" dirty="0" err="1"/>
              <a:t>Contoh</a:t>
            </a:r>
            <a:r>
              <a:rPr lang="en-IE" sz="2700" dirty="0"/>
              <a:t> </a:t>
            </a:r>
            <a:r>
              <a:rPr lang="en-IE" sz="2700" dirty="0" err="1"/>
              <a:t>penerapannya</a:t>
            </a:r>
            <a:r>
              <a:rPr lang="en-IE" sz="2700" dirty="0"/>
              <a:t> </a:t>
            </a:r>
            <a:r>
              <a:rPr lang="en-IE" sz="2700" dirty="0" err="1"/>
              <a:t>dalam</a:t>
            </a:r>
            <a:r>
              <a:rPr lang="en-IE" sz="2700" dirty="0"/>
              <a:t> </a:t>
            </a:r>
            <a:r>
              <a:rPr lang="en-IE" sz="2700" dirty="0" err="1"/>
              <a:t>sebuah</a:t>
            </a:r>
            <a:r>
              <a:rPr lang="en-IE" sz="2700" dirty="0"/>
              <a:t> </a:t>
            </a:r>
            <a:r>
              <a:rPr lang="en-IE" sz="2700" dirty="0" err="1"/>
              <a:t>pernyataan</a:t>
            </a:r>
            <a:r>
              <a:rPr lang="en-IE" sz="2700" dirty="0"/>
              <a:t> </a:t>
            </a:r>
            <a:r>
              <a:rPr lang="en-IE" sz="2700" dirty="0" err="1"/>
              <a:t>matematika</a:t>
            </a:r>
            <a:r>
              <a:rPr lang="en-IE" sz="2700" dirty="0"/>
              <a:t>.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2534A-2773-435E-B961-505790CE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1449708"/>
            <a:ext cx="9319522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00F8E-B2CD-4C40-8FDD-EDC9F157D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41" t="-2746" r="1241" b="69143"/>
          <a:stretch/>
        </p:blipFill>
        <p:spPr>
          <a:xfrm>
            <a:off x="153301" y="2861817"/>
            <a:ext cx="5667704" cy="14981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21DC3D-01D6-478A-84A8-41F1986FD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45" r="14794" b="25311"/>
          <a:stretch/>
        </p:blipFill>
        <p:spPr>
          <a:xfrm>
            <a:off x="6096000" y="2416367"/>
            <a:ext cx="6055685" cy="27297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47683D-8899-4AA8-9B6B-03F2317CED9C}"/>
              </a:ext>
            </a:extLst>
          </p:cNvPr>
          <p:cNvSpPr txBox="1"/>
          <p:nvPr/>
        </p:nvSpPr>
        <p:spPr>
          <a:xfrm>
            <a:off x="176049" y="5967064"/>
            <a:ext cx="107225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telah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bulat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n.</a:t>
            </a:r>
            <a:endParaRPr lang="en-IE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8559A2-2E8F-44FF-9368-7AC4F9277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20" r="2254" b="15228"/>
          <a:stretch/>
        </p:blipFill>
        <p:spPr>
          <a:xfrm>
            <a:off x="191814" y="5230956"/>
            <a:ext cx="8018911" cy="7067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404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D1C970-F5BA-4646-B6CE-734ED113A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Contoh Soal Induksi Matematika 2^n&gt;2n untuk Setiap n Bilangan Asli">
            <a:extLst>
              <a:ext uri="{FF2B5EF4-FFF2-40B4-BE49-F238E27FC236}">
                <a16:creationId xmlns:a16="http://schemas.microsoft.com/office/drawing/2014/main" id="{EE895727-5505-4EC1-9980-E4FE5FE36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68" y="2417131"/>
            <a:ext cx="5852294" cy="390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Induksi</a:t>
            </a:r>
            <a:r>
              <a:rPr lang="en-IE" dirty="0"/>
              <a:t> </a:t>
            </a:r>
            <a:r>
              <a:rPr lang="en-IE" dirty="0" err="1"/>
              <a:t>Lengkap</a:t>
            </a:r>
            <a:br>
              <a:rPr lang="en-IE" dirty="0"/>
            </a:br>
            <a:r>
              <a:rPr lang="en-IE" sz="3100" dirty="0"/>
              <a:t>-</a:t>
            </a:r>
            <a:r>
              <a:rPr lang="en-IE" sz="2700" dirty="0" err="1"/>
              <a:t>Penjelasan</a:t>
            </a:r>
            <a:r>
              <a:rPr lang="en-IE" sz="2700" dirty="0"/>
              <a:t> </a:t>
            </a:r>
            <a:r>
              <a:rPr lang="en-IE" sz="2700" dirty="0" err="1"/>
              <a:t>tentang</a:t>
            </a:r>
            <a:r>
              <a:rPr lang="en-IE" sz="2700" dirty="0"/>
              <a:t> </a:t>
            </a:r>
            <a:r>
              <a:rPr lang="en-IE" sz="2700" dirty="0" err="1"/>
              <a:t>langkah</a:t>
            </a:r>
            <a:r>
              <a:rPr lang="en-IE" sz="2700" dirty="0"/>
              <a:t> </a:t>
            </a:r>
            <a:r>
              <a:rPr lang="en-IE" sz="2700" dirty="0" err="1"/>
              <a:t>dalam</a:t>
            </a:r>
            <a:r>
              <a:rPr lang="en-IE" sz="2700" dirty="0"/>
              <a:t> proses </a:t>
            </a:r>
            <a:r>
              <a:rPr lang="en-IE" sz="2700" dirty="0" err="1"/>
              <a:t>induksi</a:t>
            </a:r>
            <a:r>
              <a:rPr lang="en-IE" sz="2700" dirty="0"/>
              <a:t> </a:t>
            </a:r>
            <a:r>
              <a:rPr lang="en-IE" sz="2700" dirty="0" err="1"/>
              <a:t>matematika</a:t>
            </a:r>
            <a:r>
              <a:rPr lang="en-IE" sz="2700" dirty="0"/>
              <a:t>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4A3A-F953-481F-89B2-A10DC8D9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38" y="2417131"/>
            <a:ext cx="5852294" cy="3813338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lengkap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penggunaan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2, di mana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suatu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semua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diinginkan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tidak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hanya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awal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200" b="0" i="0" dirty="0" err="1">
                <a:solidFill>
                  <a:schemeClr val="bg1"/>
                </a:solidFill>
                <a:effectLst/>
                <a:latin typeface="Söhne"/>
              </a:rPr>
              <a:t>berikutnya</a:t>
            </a:r>
            <a:r>
              <a:rPr lang="en-IE" sz="3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706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0F9197-D8E8-496D-943D-91C573305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Induksi</a:t>
            </a:r>
            <a:r>
              <a:rPr lang="en-IE" dirty="0"/>
              <a:t> </a:t>
            </a:r>
            <a:r>
              <a:rPr lang="en-IE" dirty="0" err="1"/>
              <a:t>Lengkap</a:t>
            </a:r>
            <a:br>
              <a:rPr lang="en-IE" dirty="0"/>
            </a:br>
            <a:r>
              <a:rPr lang="en-IE" sz="2700" dirty="0"/>
              <a:t>-</a:t>
            </a:r>
            <a:r>
              <a:rPr lang="en-IE" sz="2700" dirty="0" err="1"/>
              <a:t>Contoh</a:t>
            </a:r>
            <a:r>
              <a:rPr lang="en-IE" sz="2700" dirty="0"/>
              <a:t> yang </a:t>
            </a:r>
            <a:r>
              <a:rPr lang="en-IE" sz="2700" dirty="0" err="1"/>
              <a:t>lebih</a:t>
            </a:r>
            <a:r>
              <a:rPr lang="en-IE" sz="2700" dirty="0"/>
              <a:t> </a:t>
            </a:r>
            <a:r>
              <a:rPr lang="en-IE" sz="2700" dirty="0" err="1"/>
              <a:t>kompleks</a:t>
            </a:r>
            <a:r>
              <a:rPr lang="en-IE" sz="2700" dirty="0"/>
              <a:t> </a:t>
            </a:r>
            <a:r>
              <a:rPr lang="en-IE" sz="2700" dirty="0" err="1"/>
              <a:t>untuk</a:t>
            </a:r>
            <a:r>
              <a:rPr lang="en-IE" sz="2700" dirty="0"/>
              <a:t> </a:t>
            </a:r>
            <a:r>
              <a:rPr lang="en-IE" sz="2700" dirty="0" err="1"/>
              <a:t>menunjukkan</a:t>
            </a:r>
            <a:r>
              <a:rPr lang="en-IE" sz="2700" dirty="0"/>
              <a:t> proses </a:t>
            </a:r>
            <a:r>
              <a:rPr lang="en-IE" sz="2700" dirty="0" err="1"/>
              <a:t>induksi</a:t>
            </a:r>
            <a:r>
              <a:rPr lang="en-IE" sz="2700" dirty="0"/>
              <a:t> </a:t>
            </a:r>
            <a:r>
              <a:rPr lang="en-IE" sz="2700" dirty="0" err="1"/>
              <a:t>lengkap</a:t>
            </a:r>
            <a:r>
              <a:rPr lang="en-IE" sz="2700" dirty="0"/>
              <a:t>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4A3A-F953-481F-89B2-A10DC8D9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34" y="1448588"/>
            <a:ext cx="6772604" cy="943578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Misalkan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ingin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bulat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ganjil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kuadrat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sempurna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yang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ingin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buktikan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endParaRPr lang="en-IE" sz="3200" b="0" i="0" dirty="0">
              <a:solidFill>
                <a:schemeClr val="bg1"/>
              </a:solidFill>
              <a:effectLst/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ACFE1-10D1-48B3-A66F-36188349E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4" y="2575861"/>
            <a:ext cx="6772604" cy="4098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BC28E-761A-4A54-A57D-A539AA648894}"/>
              </a:ext>
            </a:extLst>
          </p:cNvPr>
          <p:cNvSpPr txBox="1"/>
          <p:nvPr/>
        </p:nvSpPr>
        <p:spPr>
          <a:xfrm>
            <a:off x="7115503" y="3168869"/>
            <a:ext cx="507649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Yang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menunjukkan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KaTeX_Main"/>
              </a:rPr>
              <a:t>+2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merupakan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sebuah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kuadrat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sempurna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. Jadi,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menggunakan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lengkap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bulat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ganjil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kuadrat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sempurna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84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FA014BD-8588-4644-9911-79278735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Induksi</a:t>
            </a:r>
            <a:r>
              <a:rPr lang="en-IE" dirty="0"/>
              <a:t> </a:t>
            </a:r>
            <a:r>
              <a:rPr lang="en-IE" dirty="0" err="1"/>
              <a:t>Lengkap</a:t>
            </a:r>
            <a:br>
              <a:rPr lang="en-IE" dirty="0"/>
            </a:br>
            <a:r>
              <a:rPr lang="en-IE" sz="2700" dirty="0"/>
              <a:t>-</a:t>
            </a:r>
            <a:r>
              <a:rPr lang="en-IE" sz="2700" dirty="0" err="1"/>
              <a:t>Contoh</a:t>
            </a:r>
            <a:r>
              <a:rPr lang="en-IE" sz="2700" dirty="0"/>
              <a:t> yang </a:t>
            </a:r>
            <a:r>
              <a:rPr lang="en-IE" sz="2700" dirty="0" err="1"/>
              <a:t>lebih</a:t>
            </a:r>
            <a:r>
              <a:rPr lang="en-IE" sz="2700" dirty="0"/>
              <a:t> </a:t>
            </a:r>
            <a:r>
              <a:rPr lang="en-IE" sz="2700" dirty="0" err="1"/>
              <a:t>kompleks</a:t>
            </a:r>
            <a:r>
              <a:rPr lang="en-IE" sz="2700" dirty="0"/>
              <a:t> </a:t>
            </a:r>
            <a:r>
              <a:rPr lang="en-IE" sz="2700" dirty="0" err="1"/>
              <a:t>untuk</a:t>
            </a:r>
            <a:r>
              <a:rPr lang="en-IE" sz="2700" dirty="0"/>
              <a:t> </a:t>
            </a:r>
            <a:r>
              <a:rPr lang="en-IE" sz="2700" dirty="0" err="1"/>
              <a:t>menunjukkan</a:t>
            </a:r>
            <a:r>
              <a:rPr lang="en-IE" sz="2700" dirty="0"/>
              <a:t> proses </a:t>
            </a:r>
            <a:r>
              <a:rPr lang="en-IE" sz="2700" dirty="0" err="1"/>
              <a:t>induksi</a:t>
            </a:r>
            <a:r>
              <a:rPr lang="en-IE" sz="2700" dirty="0"/>
              <a:t> </a:t>
            </a:r>
            <a:r>
              <a:rPr lang="en-IE" sz="2700" dirty="0" err="1"/>
              <a:t>lengkap</a:t>
            </a:r>
            <a:r>
              <a:rPr lang="en-IE" sz="2700" dirty="0"/>
              <a:t>.</a:t>
            </a:r>
            <a:endParaRPr lang="en-I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8672A-950E-484E-B56B-072B49A27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5" y="1730361"/>
            <a:ext cx="6019974" cy="30229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1B90A-1A07-4C69-B461-88B7EE7B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952" y="1737767"/>
            <a:ext cx="5926671" cy="3022943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C8038C-09A2-4D15-8121-67C133A91ACD}"/>
                  </a:ext>
                </a:extLst>
              </p:cNvPr>
              <p:cNvSpPr/>
              <p:nvPr/>
            </p:nvSpPr>
            <p:spPr>
              <a:xfrm>
                <a:off x="638503" y="4942490"/>
                <a:ext cx="11004331" cy="16238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 + 2 + 3 + …… + k  + ( k + 1 )</a:t>
                </a:r>
              </a:p>
              <a:p>
                <a:pPr algn="ctr"/>
                <a:r>
                  <a:rPr lang="en-US" dirty="0"/>
                  <a:t>1 + 2 + 3 +.. ?.. + k  + ( k + 1 )</a:t>
                </a:r>
              </a:p>
              <a:p>
                <a:pPr algn="ctr"/>
                <a:r>
                  <a:rPr lang="en-US" dirty="0"/>
                  <a:t> </a:t>
                </a:r>
              </a:p>
              <a:p>
                <a:pPr algn="ctr"/>
                <a:r>
                  <a:rPr lang="en-US" dirty="0"/>
                  <a:t>N=3   </a:t>
                </a:r>
                <a:r>
                  <a:rPr lang="en-US" dirty="0" err="1"/>
                  <a:t>Penyelesaian</a:t>
                </a:r>
                <a:r>
                  <a:rPr lang="en-US" dirty="0"/>
                  <a:t> 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3(3+1)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/>
                  <a:t> = 4)</a:t>
                </a:r>
              </a:p>
              <a:p>
                <a:pPr algn="ctr"/>
                <a:endParaRPr lang="en-IE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C8038C-09A2-4D15-8121-67C133A91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03" y="4942490"/>
                <a:ext cx="11004331" cy="1623848"/>
              </a:xfrm>
              <a:prstGeom prst="rect">
                <a:avLst/>
              </a:prstGeom>
              <a:blipFill>
                <a:blip r:embed="rId4"/>
                <a:stretch>
                  <a:fillRect t="-74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39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4CC29B-7B84-4643-A14B-BE4349A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E" dirty="0" err="1"/>
              <a:t>Aplikasi</a:t>
            </a:r>
            <a:r>
              <a:rPr lang="en-IE" dirty="0"/>
              <a:t> </a:t>
            </a:r>
            <a:r>
              <a:rPr lang="en-IE" dirty="0" err="1"/>
              <a:t>dalam</a:t>
            </a:r>
            <a:r>
              <a:rPr lang="en-IE" dirty="0"/>
              <a:t> </a:t>
            </a:r>
            <a:r>
              <a:rPr lang="en-IE" dirty="0" err="1"/>
              <a:t>Bilangan</a:t>
            </a:r>
            <a:r>
              <a:rPr lang="en-IE" dirty="0"/>
              <a:t> </a:t>
            </a:r>
            <a:r>
              <a:rPr lang="en-IE" dirty="0" err="1"/>
              <a:t>Bulat</a:t>
            </a:r>
            <a:br>
              <a:rPr lang="en-IE" dirty="0"/>
            </a:br>
            <a:r>
              <a:rPr lang="en-IE" sz="2700" dirty="0"/>
              <a:t>- </a:t>
            </a:r>
            <a:r>
              <a:rPr lang="en-IE" sz="2200" dirty="0" err="1"/>
              <a:t>Penjelasan</a:t>
            </a:r>
            <a:r>
              <a:rPr lang="en-IE" sz="2200" dirty="0"/>
              <a:t> </a:t>
            </a:r>
            <a:r>
              <a:rPr lang="en-IE" sz="2200" dirty="0" err="1"/>
              <a:t>tentang</a:t>
            </a:r>
            <a:r>
              <a:rPr lang="en-IE" sz="2200" dirty="0"/>
              <a:t> </a:t>
            </a:r>
            <a:r>
              <a:rPr lang="en-IE" sz="2200" dirty="0" err="1"/>
              <a:t>bagaimana</a:t>
            </a:r>
            <a:r>
              <a:rPr lang="en-IE" sz="2200" dirty="0"/>
              <a:t> </a:t>
            </a:r>
            <a:r>
              <a:rPr lang="en-IE" sz="2200" dirty="0" err="1"/>
              <a:t>induksi</a:t>
            </a:r>
            <a:r>
              <a:rPr lang="en-IE" sz="2200" dirty="0"/>
              <a:t> </a:t>
            </a:r>
            <a:r>
              <a:rPr lang="en-IE" sz="2200" dirty="0" err="1"/>
              <a:t>matematika</a:t>
            </a:r>
            <a:r>
              <a:rPr lang="en-IE" sz="2200" dirty="0"/>
              <a:t> </a:t>
            </a:r>
            <a:r>
              <a:rPr lang="en-IE" sz="2200" dirty="0" err="1"/>
              <a:t>digunakan</a:t>
            </a:r>
            <a:r>
              <a:rPr lang="en-IE" sz="2200" dirty="0"/>
              <a:t> </a:t>
            </a:r>
            <a:r>
              <a:rPr lang="en-IE" sz="2200" dirty="0" err="1"/>
              <a:t>dalam</a:t>
            </a:r>
            <a:r>
              <a:rPr lang="en-IE" sz="2200" dirty="0"/>
              <a:t> </a:t>
            </a:r>
            <a:r>
              <a:rPr lang="en-IE" sz="2200" dirty="0" err="1"/>
              <a:t>membuktikan</a:t>
            </a:r>
            <a:r>
              <a:rPr lang="en-IE" sz="2200" dirty="0"/>
              <a:t> </a:t>
            </a:r>
            <a:r>
              <a:rPr lang="en-IE" sz="2200" dirty="0" err="1"/>
              <a:t>properti</a:t>
            </a:r>
            <a:r>
              <a:rPr lang="en-IE" sz="2200" dirty="0"/>
              <a:t> </a:t>
            </a:r>
            <a:r>
              <a:rPr lang="en-IE" sz="2200" dirty="0" err="1"/>
              <a:t>bilangan</a:t>
            </a:r>
            <a:r>
              <a:rPr lang="en-IE" sz="2200" dirty="0"/>
              <a:t> </a:t>
            </a:r>
            <a:r>
              <a:rPr lang="en-IE" sz="2200" dirty="0" err="1"/>
              <a:t>bulat</a:t>
            </a:r>
            <a:r>
              <a:rPr lang="en-IE" sz="2200" dirty="0"/>
              <a:t>.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94A3A-F953-481F-89B2-A10DC8D9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23" y="2302094"/>
            <a:ext cx="6047391" cy="3915378"/>
          </a:xfr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secara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luas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properti-properti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dalam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bulat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</a:p>
          <a:p>
            <a:pPr marL="0" indent="0">
              <a:buNone/>
            </a:pP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memungkinkan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suatu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bulat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positif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3074" name="Picture 2" descr="6 Contoh Soal Induksi Matematika Kelas 11 Beserta Jawabannya">
            <a:extLst>
              <a:ext uri="{FF2B5EF4-FFF2-40B4-BE49-F238E27FC236}">
                <a16:creationId xmlns:a16="http://schemas.microsoft.com/office/drawing/2014/main" id="{54B0562D-0F40-4C77-9B54-E23D3022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252" y="2302094"/>
            <a:ext cx="57150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4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AB3954-E753-4988-B44E-E6EB55EC6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Aplikasi</a:t>
            </a:r>
            <a:r>
              <a:rPr lang="en-IE" dirty="0"/>
              <a:t> </a:t>
            </a:r>
            <a:r>
              <a:rPr lang="en-IE" dirty="0" err="1"/>
              <a:t>dalam</a:t>
            </a:r>
            <a:r>
              <a:rPr lang="en-IE" dirty="0"/>
              <a:t> </a:t>
            </a:r>
            <a:r>
              <a:rPr lang="en-IE" dirty="0" err="1"/>
              <a:t>Bilangan</a:t>
            </a:r>
            <a:r>
              <a:rPr lang="en-IE" dirty="0"/>
              <a:t> </a:t>
            </a:r>
            <a:r>
              <a:rPr lang="en-IE" dirty="0" err="1"/>
              <a:t>Bulat</a:t>
            </a:r>
            <a:r>
              <a:rPr lang="en-IE" dirty="0"/>
              <a:t> </a:t>
            </a:r>
            <a:br>
              <a:rPr lang="en-IE" dirty="0"/>
            </a:br>
            <a:r>
              <a:rPr lang="en-IE" sz="2200" dirty="0"/>
              <a:t>- </a:t>
            </a:r>
            <a:r>
              <a:rPr lang="en-IE" sz="2200" dirty="0" err="1"/>
              <a:t>Contoh</a:t>
            </a:r>
            <a:r>
              <a:rPr lang="en-IE" sz="2200" dirty="0"/>
              <a:t> </a:t>
            </a:r>
            <a:r>
              <a:rPr lang="en-IE" sz="2200" dirty="0" err="1"/>
              <a:t>aplikasi</a:t>
            </a:r>
            <a:r>
              <a:rPr lang="en-IE" sz="2200" dirty="0"/>
              <a:t> </a:t>
            </a:r>
            <a:r>
              <a:rPr lang="en-IE" sz="2200" dirty="0" err="1"/>
              <a:t>dengan</a:t>
            </a:r>
            <a:r>
              <a:rPr lang="en-IE" sz="2200" dirty="0"/>
              <a:t> </a:t>
            </a:r>
            <a:r>
              <a:rPr lang="en-IE" sz="2200" dirty="0" err="1"/>
              <a:t>teorema</a:t>
            </a:r>
            <a:r>
              <a:rPr lang="en-IE" sz="2200" dirty="0"/>
              <a:t> </a:t>
            </a:r>
            <a:r>
              <a:rPr lang="en-IE" sz="2200" dirty="0" err="1"/>
              <a:t>sederhana</a:t>
            </a:r>
            <a:r>
              <a:rPr lang="en-IE" sz="2200" dirty="0"/>
              <a:t>.</a:t>
            </a:r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8203C-45E5-4D99-A30D-E78C1683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3" y="1392917"/>
            <a:ext cx="7094746" cy="5291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6E849-A1F4-4A47-8764-572BB33C5815}"/>
              </a:ext>
            </a:extLst>
          </p:cNvPr>
          <p:cNvSpPr txBox="1"/>
          <p:nvPr/>
        </p:nvSpPr>
        <p:spPr>
          <a:xfrm>
            <a:off x="7457090" y="3326001"/>
            <a:ext cx="44714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melakukan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langkah-langkah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algebra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sederhana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dapat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kedua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sisi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persamaan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400" b="0" i="0" dirty="0" err="1">
                <a:solidFill>
                  <a:schemeClr val="bg1"/>
                </a:solidFill>
                <a:effectLst/>
                <a:latin typeface="Söhne"/>
              </a:rPr>
              <a:t>sama</a:t>
            </a:r>
            <a:endParaRPr lang="en-I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07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357298-44B9-4CCF-87C4-889C28FA8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D1D8A0-FD68-4664-AE55-7E2571EC9F30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3600" b="1" dirty="0" err="1"/>
              <a:t>Pengantar</a:t>
            </a:r>
            <a:r>
              <a:rPr lang="en-IE" sz="3600" b="1" dirty="0"/>
              <a:t> </a:t>
            </a:r>
            <a:r>
              <a:rPr lang="en-IE" sz="3600" b="1" dirty="0" err="1"/>
              <a:t>Induksi</a:t>
            </a:r>
            <a:r>
              <a:rPr lang="en-IE" sz="3600" b="1" dirty="0"/>
              <a:t> </a:t>
            </a:r>
            <a:r>
              <a:rPr lang="en-IE" sz="3600" b="1" dirty="0" err="1"/>
              <a:t>Matematika</a:t>
            </a:r>
            <a:endParaRPr lang="en-IE" sz="36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1B01D0-DBFE-4017-8C4C-7E8DC4A2571E}"/>
              </a:ext>
            </a:extLst>
          </p:cNvPr>
          <p:cNvSpPr/>
          <p:nvPr/>
        </p:nvSpPr>
        <p:spPr>
          <a:xfrm>
            <a:off x="1127234" y="1592318"/>
            <a:ext cx="3058510" cy="4356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5400" b="1" dirty="0"/>
              <a:t>01</a:t>
            </a:r>
          </a:p>
          <a:p>
            <a:r>
              <a:rPr lang="en-IE" b="1" dirty="0" err="1"/>
              <a:t>Definisi</a:t>
            </a:r>
            <a:endParaRPr lang="en-IE" b="1" dirty="0"/>
          </a:p>
          <a:p>
            <a:r>
              <a:rPr lang="en-IE" dirty="0" err="1"/>
              <a:t>Induksi</a:t>
            </a:r>
            <a:r>
              <a:rPr lang="en-IE" dirty="0"/>
              <a:t> </a:t>
            </a:r>
            <a:r>
              <a:rPr lang="en-IE" dirty="0" err="1"/>
              <a:t>matematika</a:t>
            </a:r>
            <a:r>
              <a:rPr lang="en-IE" dirty="0"/>
              <a:t> </a:t>
            </a:r>
            <a:r>
              <a:rPr lang="en-IE" dirty="0" err="1"/>
              <a:t>adalah</a:t>
            </a:r>
            <a:r>
              <a:rPr lang="en-IE" dirty="0"/>
              <a:t> </a:t>
            </a:r>
            <a:r>
              <a:rPr lang="en-IE" dirty="0" err="1"/>
              <a:t>metode</a:t>
            </a:r>
            <a:r>
              <a:rPr lang="en-IE" dirty="0"/>
              <a:t> </a:t>
            </a:r>
            <a:r>
              <a:rPr lang="en-IE" dirty="0" err="1"/>
              <a:t>pembuktian</a:t>
            </a:r>
            <a:r>
              <a:rPr lang="en-IE" dirty="0"/>
              <a:t> </a:t>
            </a:r>
            <a:r>
              <a:rPr lang="en-IE" dirty="0" err="1"/>
              <a:t>matematika</a:t>
            </a:r>
            <a:r>
              <a:rPr lang="en-IE" dirty="0"/>
              <a:t> yang </a:t>
            </a:r>
            <a:r>
              <a:rPr lang="en-IE" dirty="0" err="1"/>
              <a:t>digunakan</a:t>
            </a:r>
            <a:r>
              <a:rPr lang="en-IE" dirty="0"/>
              <a:t> </a:t>
            </a:r>
            <a:r>
              <a:rPr lang="en-IE" dirty="0" err="1"/>
              <a:t>untuk</a:t>
            </a:r>
            <a:r>
              <a:rPr lang="en-IE" dirty="0"/>
              <a:t> </a:t>
            </a:r>
            <a:r>
              <a:rPr lang="en-IE" dirty="0" err="1"/>
              <a:t>menetapkan</a:t>
            </a:r>
            <a:r>
              <a:rPr lang="en-IE" dirty="0"/>
              <a:t> </a:t>
            </a:r>
            <a:r>
              <a:rPr lang="en-IE" dirty="0" err="1"/>
              <a:t>kebenaran</a:t>
            </a:r>
            <a:r>
              <a:rPr lang="en-IE" dirty="0"/>
              <a:t> </a:t>
            </a:r>
            <a:r>
              <a:rPr lang="en-IE" dirty="0" err="1"/>
              <a:t>suatu</a:t>
            </a:r>
            <a:r>
              <a:rPr lang="en-IE" dirty="0"/>
              <a:t> </a:t>
            </a:r>
            <a:r>
              <a:rPr lang="en-IE" dirty="0" err="1"/>
              <a:t>pernyataan</a:t>
            </a:r>
            <a:r>
              <a:rPr lang="en-IE" dirty="0"/>
              <a:t> </a:t>
            </a:r>
            <a:r>
              <a:rPr lang="en-IE" dirty="0" err="1"/>
              <a:t>tentang</a:t>
            </a:r>
            <a:r>
              <a:rPr lang="en-IE" dirty="0"/>
              <a:t> </a:t>
            </a:r>
            <a:r>
              <a:rPr lang="en-IE" dirty="0" err="1"/>
              <a:t>semua</a:t>
            </a:r>
            <a:r>
              <a:rPr lang="en-IE" dirty="0"/>
              <a:t> </a:t>
            </a:r>
            <a:r>
              <a:rPr lang="en-IE" dirty="0" err="1"/>
              <a:t>bilangan</a:t>
            </a:r>
            <a:r>
              <a:rPr lang="en-IE" dirty="0"/>
              <a:t> </a:t>
            </a:r>
            <a:r>
              <a:rPr lang="en-IE" dirty="0" err="1"/>
              <a:t>alami</a:t>
            </a:r>
            <a:r>
              <a:rPr lang="en-IE" dirty="0"/>
              <a:t>. </a:t>
            </a:r>
            <a:r>
              <a:rPr lang="en-IE" dirty="0" err="1"/>
              <a:t>Ini</a:t>
            </a:r>
            <a:r>
              <a:rPr lang="en-IE" dirty="0"/>
              <a:t> </a:t>
            </a:r>
            <a:r>
              <a:rPr lang="en-IE" dirty="0" err="1"/>
              <a:t>melibatkan</a:t>
            </a:r>
            <a:r>
              <a:rPr lang="en-IE" dirty="0"/>
              <a:t> </a:t>
            </a:r>
            <a:r>
              <a:rPr lang="en-IE" dirty="0" err="1"/>
              <a:t>dua</a:t>
            </a:r>
            <a:r>
              <a:rPr lang="en-IE" dirty="0"/>
              <a:t> </a:t>
            </a:r>
            <a:r>
              <a:rPr lang="en-IE" dirty="0" err="1"/>
              <a:t>langkah</a:t>
            </a:r>
            <a:r>
              <a:rPr lang="en-IE" dirty="0"/>
              <a:t>: </a:t>
            </a:r>
            <a:r>
              <a:rPr lang="en-IE" dirty="0" err="1"/>
              <a:t>kasus</a:t>
            </a:r>
            <a:r>
              <a:rPr lang="en-IE" dirty="0"/>
              <a:t> </a:t>
            </a:r>
            <a:r>
              <a:rPr lang="en-IE" dirty="0" err="1"/>
              <a:t>dasar</a:t>
            </a:r>
            <a:r>
              <a:rPr lang="en-IE" dirty="0"/>
              <a:t> dan </a:t>
            </a:r>
            <a:r>
              <a:rPr lang="en-IE" dirty="0" err="1"/>
              <a:t>langkah</a:t>
            </a:r>
            <a:r>
              <a:rPr lang="en-IE" dirty="0"/>
              <a:t> </a:t>
            </a:r>
            <a:r>
              <a:rPr lang="en-IE" dirty="0" err="1"/>
              <a:t>induktif</a:t>
            </a:r>
            <a:r>
              <a:rPr lang="en-IE" dirty="0"/>
              <a:t>.</a:t>
            </a:r>
          </a:p>
          <a:p>
            <a:pPr algn="ctr"/>
            <a:endParaRPr lang="en-I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7D7CFA-FEC7-443B-93C8-E25B20E115A5}"/>
              </a:ext>
            </a:extLst>
          </p:cNvPr>
          <p:cNvSpPr/>
          <p:nvPr/>
        </p:nvSpPr>
        <p:spPr>
          <a:xfrm>
            <a:off x="4711262" y="1592317"/>
            <a:ext cx="3058510" cy="43566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5400" b="1" dirty="0"/>
              <a:t>02</a:t>
            </a:r>
            <a:endParaRPr lang="en-IE" sz="3600" b="1" dirty="0"/>
          </a:p>
          <a:p>
            <a:r>
              <a:rPr lang="en-IE" sz="2000" b="1" dirty="0" err="1"/>
              <a:t>Kasus</a:t>
            </a:r>
            <a:r>
              <a:rPr lang="en-IE" sz="2000" b="1" dirty="0"/>
              <a:t> Dasar</a:t>
            </a:r>
          </a:p>
          <a:p>
            <a:r>
              <a:rPr lang="en-IE" sz="2000" dirty="0" err="1"/>
              <a:t>Kasus</a:t>
            </a:r>
            <a:r>
              <a:rPr lang="en-IE" sz="2000" dirty="0"/>
              <a:t> </a:t>
            </a:r>
            <a:r>
              <a:rPr lang="en-IE" sz="2000" dirty="0" err="1"/>
              <a:t>dasar</a:t>
            </a:r>
            <a:r>
              <a:rPr lang="en-IE" sz="2000" dirty="0"/>
              <a:t> </a:t>
            </a:r>
            <a:r>
              <a:rPr lang="en-IE" sz="2000" dirty="0" err="1"/>
              <a:t>adalah</a:t>
            </a:r>
            <a:r>
              <a:rPr lang="en-IE" sz="2000" dirty="0"/>
              <a:t> </a:t>
            </a:r>
            <a:r>
              <a:rPr lang="en-IE" sz="2000" dirty="0" err="1"/>
              <a:t>kondisi</a:t>
            </a:r>
            <a:r>
              <a:rPr lang="en-IE" sz="2000" dirty="0"/>
              <a:t> </a:t>
            </a:r>
            <a:r>
              <a:rPr lang="en-IE" sz="2000" dirty="0" err="1"/>
              <a:t>awal</a:t>
            </a:r>
            <a:r>
              <a:rPr lang="en-IE" sz="2000" dirty="0"/>
              <a:t> yang </a:t>
            </a:r>
            <a:r>
              <a:rPr lang="en-IE" sz="2000" dirty="0" err="1"/>
              <a:t>perlu</a:t>
            </a:r>
            <a:r>
              <a:rPr lang="en-IE" sz="2000" dirty="0"/>
              <a:t> </a:t>
            </a:r>
            <a:r>
              <a:rPr lang="en-IE" sz="2000" dirty="0" err="1"/>
              <a:t>dibuktikan</a:t>
            </a:r>
            <a:r>
              <a:rPr lang="en-IE" sz="2000" dirty="0"/>
              <a:t> </a:t>
            </a:r>
            <a:r>
              <a:rPr lang="en-IE" sz="2000" dirty="0" err="1"/>
              <a:t>benar</a:t>
            </a:r>
            <a:r>
              <a:rPr lang="en-IE" sz="2000" dirty="0"/>
              <a:t>. </a:t>
            </a:r>
            <a:r>
              <a:rPr lang="en-IE" sz="2000" dirty="0" err="1"/>
              <a:t>Ini</a:t>
            </a:r>
            <a:r>
              <a:rPr lang="en-IE" sz="2000" dirty="0"/>
              <a:t> </a:t>
            </a:r>
            <a:r>
              <a:rPr lang="en-IE" sz="2000" dirty="0" err="1"/>
              <a:t>berfungsi</a:t>
            </a:r>
            <a:r>
              <a:rPr lang="en-IE" sz="2000" dirty="0"/>
              <a:t> </a:t>
            </a:r>
            <a:r>
              <a:rPr lang="en-IE" sz="2000" dirty="0" err="1"/>
              <a:t>sebagai</a:t>
            </a:r>
            <a:r>
              <a:rPr lang="en-IE" sz="2000" dirty="0"/>
              <a:t> </a:t>
            </a:r>
            <a:r>
              <a:rPr lang="en-IE" sz="2000" dirty="0" err="1"/>
              <a:t>dasar</a:t>
            </a:r>
            <a:r>
              <a:rPr lang="en-IE" sz="2000" dirty="0"/>
              <a:t> </a:t>
            </a:r>
            <a:r>
              <a:rPr lang="en-IE" sz="2000" dirty="0" err="1"/>
              <a:t>untuk</a:t>
            </a:r>
            <a:r>
              <a:rPr lang="en-IE" sz="2000" dirty="0"/>
              <a:t> </a:t>
            </a:r>
            <a:r>
              <a:rPr lang="en-IE" sz="2000" dirty="0" err="1"/>
              <a:t>langkah</a:t>
            </a:r>
            <a:r>
              <a:rPr lang="en-IE" sz="2000" dirty="0"/>
              <a:t> </a:t>
            </a:r>
            <a:r>
              <a:rPr lang="en-IE" sz="2000" dirty="0" err="1"/>
              <a:t>induktif</a:t>
            </a:r>
            <a:r>
              <a:rPr lang="en-IE" sz="2000" dirty="0"/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71F16E-21F1-47BE-96DB-2B690EC4F895}"/>
              </a:ext>
            </a:extLst>
          </p:cNvPr>
          <p:cNvSpPr/>
          <p:nvPr/>
        </p:nvSpPr>
        <p:spPr>
          <a:xfrm>
            <a:off x="8213835" y="1592317"/>
            <a:ext cx="3058510" cy="435664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5400" b="1" dirty="0"/>
              <a:t>03</a:t>
            </a:r>
          </a:p>
          <a:p>
            <a:r>
              <a:rPr lang="en-IE" sz="2000" b="1" dirty="0"/>
              <a:t>Langkah </a:t>
            </a:r>
            <a:r>
              <a:rPr lang="en-IE" sz="2000" b="1" dirty="0" err="1"/>
              <a:t>Induktif</a:t>
            </a:r>
            <a:endParaRPr lang="en-IE" sz="2000" b="1" dirty="0"/>
          </a:p>
          <a:p>
            <a:r>
              <a:rPr lang="en-IE" sz="2000" dirty="0"/>
              <a:t>Pada </a:t>
            </a:r>
            <a:r>
              <a:rPr lang="en-IE" sz="2000" dirty="0" err="1"/>
              <a:t>langkah</a:t>
            </a:r>
            <a:r>
              <a:rPr lang="en-IE" sz="2000" dirty="0"/>
              <a:t> </a:t>
            </a:r>
            <a:r>
              <a:rPr lang="en-IE" sz="2000" dirty="0" err="1"/>
              <a:t>induktif</a:t>
            </a:r>
            <a:r>
              <a:rPr lang="en-IE" sz="2000" dirty="0"/>
              <a:t>, </a:t>
            </a:r>
            <a:r>
              <a:rPr lang="en-IE" sz="2000" dirty="0" err="1"/>
              <a:t>diasumsikan</a:t>
            </a:r>
            <a:r>
              <a:rPr lang="en-IE" sz="2000" dirty="0"/>
              <a:t> </a:t>
            </a:r>
            <a:r>
              <a:rPr lang="en-IE" sz="2000" dirty="0" err="1"/>
              <a:t>bahwa</a:t>
            </a:r>
            <a:r>
              <a:rPr lang="en-IE" sz="2000" dirty="0"/>
              <a:t> </a:t>
            </a:r>
            <a:r>
              <a:rPr lang="en-IE" sz="2000" dirty="0" err="1"/>
              <a:t>pernyataan</a:t>
            </a:r>
            <a:r>
              <a:rPr lang="en-IE" sz="2000" dirty="0"/>
              <a:t> </a:t>
            </a:r>
            <a:r>
              <a:rPr lang="en-IE" sz="2000" dirty="0" err="1"/>
              <a:t>tersebut</a:t>
            </a:r>
            <a:r>
              <a:rPr lang="en-IE" sz="2000" dirty="0"/>
              <a:t> </a:t>
            </a:r>
            <a:r>
              <a:rPr lang="en-IE" sz="2000" dirty="0" err="1"/>
              <a:t>berlaku</a:t>
            </a:r>
            <a:r>
              <a:rPr lang="en-IE" sz="2000" dirty="0"/>
              <a:t> </a:t>
            </a:r>
            <a:r>
              <a:rPr lang="en-IE" sz="2000" dirty="0" err="1"/>
              <a:t>untuk</a:t>
            </a:r>
            <a:r>
              <a:rPr lang="en-IE" sz="2000" dirty="0"/>
              <a:t> </a:t>
            </a:r>
            <a:r>
              <a:rPr lang="en-IE" sz="2000" dirty="0" err="1"/>
              <a:t>suatu</a:t>
            </a:r>
            <a:r>
              <a:rPr lang="en-IE" sz="2000" dirty="0"/>
              <a:t> </a:t>
            </a:r>
            <a:r>
              <a:rPr lang="en-IE" sz="2000" dirty="0" err="1"/>
              <a:t>bilangan</a:t>
            </a:r>
            <a:r>
              <a:rPr lang="en-IE" sz="2000" dirty="0"/>
              <a:t> </a:t>
            </a:r>
            <a:r>
              <a:rPr lang="en-IE" sz="2000" dirty="0" err="1"/>
              <a:t>alami</a:t>
            </a:r>
            <a:r>
              <a:rPr lang="en-IE" sz="2000" dirty="0"/>
              <a:t> k, dan </a:t>
            </a:r>
            <a:r>
              <a:rPr lang="en-IE" sz="2000" dirty="0" err="1"/>
              <a:t>kemudian</a:t>
            </a:r>
            <a:r>
              <a:rPr lang="en-IE" sz="2000" dirty="0"/>
              <a:t> </a:t>
            </a:r>
            <a:r>
              <a:rPr lang="en-IE" sz="2000" dirty="0" err="1"/>
              <a:t>dibuktikan</a:t>
            </a:r>
            <a:r>
              <a:rPr lang="en-IE" sz="2000" dirty="0"/>
              <a:t> </a:t>
            </a:r>
            <a:r>
              <a:rPr lang="en-IE" sz="2000" dirty="0" err="1"/>
              <a:t>bahwa</a:t>
            </a:r>
            <a:r>
              <a:rPr lang="en-IE" sz="2000" dirty="0"/>
              <a:t> </a:t>
            </a:r>
            <a:r>
              <a:rPr lang="en-IE" sz="2000" dirty="0" err="1"/>
              <a:t>pernyataan</a:t>
            </a:r>
            <a:r>
              <a:rPr lang="en-IE" sz="2000" dirty="0"/>
              <a:t> </a:t>
            </a:r>
            <a:r>
              <a:rPr lang="en-IE" sz="2000" dirty="0" err="1"/>
              <a:t>tersebut</a:t>
            </a:r>
            <a:r>
              <a:rPr lang="en-IE" sz="2000" dirty="0"/>
              <a:t> juga </a:t>
            </a:r>
            <a:r>
              <a:rPr lang="en-IE" sz="2000" dirty="0" err="1"/>
              <a:t>berlaku</a:t>
            </a:r>
            <a:r>
              <a:rPr lang="en-IE" sz="2000" dirty="0"/>
              <a:t> </a:t>
            </a:r>
            <a:r>
              <a:rPr lang="en-IE" sz="2000" dirty="0" err="1"/>
              <a:t>untuk</a:t>
            </a:r>
            <a:r>
              <a:rPr lang="en-IE" sz="2000" dirty="0"/>
              <a:t> k+1.</a:t>
            </a:r>
          </a:p>
        </p:txBody>
      </p:sp>
    </p:spTree>
    <p:extLst>
      <p:ext uri="{BB962C8B-B14F-4D97-AF65-F5344CB8AC3E}">
        <p14:creationId xmlns:p14="http://schemas.microsoft.com/office/powerpoint/2010/main" val="231443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6666FE-5E18-4EC4-B697-F51038F4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EF7E-E731-4EB3-8C27-E8D6951FB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E" dirty="0" err="1"/>
              <a:t>Aplikasi</a:t>
            </a:r>
            <a:r>
              <a:rPr lang="en-IE" dirty="0"/>
              <a:t> </a:t>
            </a:r>
            <a:r>
              <a:rPr lang="en-IE" dirty="0" err="1"/>
              <a:t>dalam</a:t>
            </a:r>
            <a:r>
              <a:rPr lang="en-IE" dirty="0"/>
              <a:t> </a:t>
            </a:r>
            <a:r>
              <a:rPr lang="en-IE" dirty="0" err="1"/>
              <a:t>Bilangan</a:t>
            </a:r>
            <a:r>
              <a:rPr lang="en-IE" dirty="0"/>
              <a:t> </a:t>
            </a:r>
            <a:r>
              <a:rPr lang="en-IE" dirty="0" err="1"/>
              <a:t>Bulat</a:t>
            </a:r>
            <a:br>
              <a:rPr lang="en-IE" dirty="0"/>
            </a:br>
            <a:r>
              <a:rPr lang="en-IE" sz="2200" dirty="0"/>
              <a:t>- </a:t>
            </a:r>
            <a:r>
              <a:rPr lang="en-IE" sz="2200" dirty="0" err="1"/>
              <a:t>Contoh</a:t>
            </a:r>
            <a:r>
              <a:rPr lang="en-IE" sz="2200" dirty="0"/>
              <a:t> </a:t>
            </a:r>
            <a:r>
              <a:rPr lang="en-IE" sz="2200" dirty="0" err="1"/>
              <a:t>aplikasi</a:t>
            </a:r>
            <a:r>
              <a:rPr lang="en-IE" sz="2200" dirty="0"/>
              <a:t> </a:t>
            </a:r>
            <a:r>
              <a:rPr lang="en-IE" sz="2200" dirty="0" err="1"/>
              <a:t>dengan</a:t>
            </a:r>
            <a:r>
              <a:rPr lang="en-IE" sz="2200" dirty="0"/>
              <a:t> </a:t>
            </a:r>
            <a:r>
              <a:rPr lang="en-IE" sz="2200" dirty="0" err="1"/>
              <a:t>teorema</a:t>
            </a:r>
            <a:r>
              <a:rPr lang="en-IE" sz="2200" dirty="0"/>
              <a:t> </a:t>
            </a:r>
            <a:r>
              <a:rPr lang="en-IE" sz="2200" dirty="0" err="1"/>
              <a:t>sederhana</a:t>
            </a:r>
            <a:r>
              <a:rPr lang="en-IE" sz="2200" dirty="0"/>
              <a:t>.</a:t>
            </a:r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9FF286-953B-44EE-8D08-ED45333C57C9}"/>
                  </a:ext>
                </a:extLst>
              </p:cNvPr>
              <p:cNvSpPr/>
              <p:nvPr/>
            </p:nvSpPr>
            <p:spPr>
              <a:xfrm>
                <a:off x="593834" y="4947362"/>
                <a:ext cx="11004331" cy="16238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N=</a:t>
                </a:r>
                <a:r>
                  <a:rPr lang="en-US" dirty="0">
                    <a:solidFill>
                      <a:srgbClr val="FFC000"/>
                    </a:solidFill>
                  </a:rPr>
                  <a:t>2</a:t>
                </a:r>
                <a:r>
                  <a:rPr lang="en-US" dirty="0"/>
                  <a:t>   </a:t>
                </a:r>
                <a:r>
                  <a:rPr lang="en-US" dirty="0" err="1"/>
                  <a:t>Penyelesaian</a:t>
                </a:r>
                <a:r>
                  <a:rPr lang="en-US" dirty="0"/>
                  <a:t> :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IE" dirty="0">
                    <a:solidFill>
                      <a:srgbClr val="00B050"/>
                    </a:solidFill>
                  </a:rPr>
                  <a:t>=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dirty="0"/>
                  <a:t> + (2.</a:t>
                </a:r>
                <a:r>
                  <a:rPr lang="en-IE" dirty="0">
                    <a:solidFill>
                      <a:srgbClr val="FFC000"/>
                    </a:solidFill>
                  </a:rPr>
                  <a:t>2</a:t>
                </a:r>
                <a:r>
                  <a:rPr lang="en-IE" dirty="0"/>
                  <a:t> +1) = 4 +(4+1) = 9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dirty="0">
                    <a:solidFill>
                      <a:srgbClr val="00B050"/>
                    </a:solidFill>
                  </a:rPr>
                  <a:t>  = </a:t>
                </a:r>
                <a:r>
                  <a:rPr lang="en-IE" dirty="0"/>
                  <a:t>(2.</a:t>
                </a:r>
                <a:r>
                  <a:rPr lang="en-IE" dirty="0">
                    <a:solidFill>
                      <a:srgbClr val="FFC000"/>
                    </a:solidFill>
                  </a:rPr>
                  <a:t>2</a:t>
                </a:r>
                <a:r>
                  <a:rPr lang="en-IE" dirty="0"/>
                  <a:t> +1)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dirty="0">
                    <a:solidFill>
                      <a:srgbClr val="00B050"/>
                    </a:solidFill>
                  </a:rPr>
                  <a:t> </a:t>
                </a:r>
                <a:r>
                  <a:rPr lang="en-IE" dirty="0"/>
                  <a:t>= (4 +1)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E" dirty="0">
                    <a:solidFill>
                      <a:srgbClr val="00B050"/>
                    </a:solidFill>
                  </a:rPr>
                  <a:t>  </a:t>
                </a:r>
                <a:r>
                  <a:rPr lang="en-IE" dirty="0"/>
                  <a:t>= 9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9FF286-953B-44EE-8D08-ED45333C5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4" y="4947362"/>
                <a:ext cx="11004331" cy="16238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3DD0AD-8134-409A-96CC-0B0FFBA4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99" y="1724129"/>
            <a:ext cx="6100415" cy="2536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EBC849-E697-4AA0-BAE4-A81E5E009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207" y="1724129"/>
            <a:ext cx="5541582" cy="28246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F9BF04-AEA0-45D7-95D4-DD51E4EEBA7A}"/>
              </a:ext>
            </a:extLst>
          </p:cNvPr>
          <p:cNvSpPr txBox="1"/>
          <p:nvPr/>
        </p:nvSpPr>
        <p:spPr>
          <a:xfrm>
            <a:off x="111199" y="4260257"/>
            <a:ext cx="6223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demikian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telah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properti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1" dirty="0">
                <a:solidFill>
                  <a:schemeClr val="bg1"/>
                </a:solidFill>
                <a:effectLst/>
                <a:latin typeface="KaTeX_Math"/>
              </a:rPr>
              <a:t>n</a:t>
            </a:r>
            <a:r>
              <a:rPr lang="en-IE" b="0" i="0" dirty="0">
                <a:solidFill>
                  <a:schemeClr val="bg1"/>
                </a:solidFill>
                <a:effectLst/>
                <a:latin typeface="KaTeX_Main"/>
              </a:rPr>
              <a:t>=</a:t>
            </a:r>
            <a:r>
              <a:rPr lang="en-IE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b="0" i="0" dirty="0">
                <a:solidFill>
                  <a:schemeClr val="bg1"/>
                </a:solidFill>
                <a:effectLst/>
                <a:latin typeface="KaTeX_Main"/>
              </a:rPr>
              <a:t>+1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2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04D25-ED67-48E0-B5C6-88A3068D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C54436-4353-440D-936B-B614E84CD1F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Pembuktian</a:t>
            </a:r>
            <a:r>
              <a:rPr lang="en-US" dirty="0"/>
              <a:t> </a:t>
            </a:r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4225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pembuktian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pernyataan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 (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).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konteks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barisan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berbagai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Barisan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Sifat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532A94-46E0-464B-8B64-AD97B4D4D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CD8DF9-DF75-4854-A9CF-3DFCCAEF91D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Barisan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7550"/>
            <a:ext cx="10515600" cy="27621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1"/>
                </a:solidFill>
              </a:rPr>
              <a:t>Misalkan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kita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memiliki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barisan</a:t>
            </a:r>
            <a:r>
              <a:rPr lang="en-US" sz="4000" dirty="0">
                <a:solidFill>
                  <a:schemeClr val="bg1"/>
                </a:solidFill>
              </a:rPr>
              <a:t> {</a:t>
            </a:r>
            <a:r>
              <a:rPr lang="en-US" sz="4000" dirty="0" err="1">
                <a:solidFill>
                  <a:schemeClr val="bg1"/>
                </a:solidFill>
              </a:rPr>
              <a:t>a_n</a:t>
            </a:r>
            <a:r>
              <a:rPr lang="en-US" sz="4000" dirty="0">
                <a:solidFill>
                  <a:schemeClr val="bg1"/>
                </a:solidFill>
              </a:rPr>
              <a:t>} </a:t>
            </a:r>
            <a:r>
              <a:rPr lang="en-US" sz="4000" dirty="0" err="1">
                <a:solidFill>
                  <a:schemeClr val="bg1"/>
                </a:solidFill>
              </a:rPr>
              <a:t>dengan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rumus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awal</a:t>
            </a:r>
            <a:r>
              <a:rPr lang="en-US" sz="4000" dirty="0">
                <a:solidFill>
                  <a:schemeClr val="bg1"/>
                </a:solidFill>
              </a:rPr>
              <a:t> a_1 dan </a:t>
            </a:r>
            <a:r>
              <a:rPr lang="en-US" sz="4000" dirty="0" err="1">
                <a:solidFill>
                  <a:schemeClr val="bg1"/>
                </a:solidFill>
              </a:rPr>
              <a:t>aturan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rekursif</a:t>
            </a:r>
            <a:r>
              <a:rPr lang="en-US" sz="4000" dirty="0">
                <a:solidFill>
                  <a:schemeClr val="bg1"/>
                </a:solidFill>
              </a:rPr>
              <a:t> a_{n+1} = f(</a:t>
            </a:r>
            <a:r>
              <a:rPr lang="en-US" sz="4000" dirty="0" err="1">
                <a:solidFill>
                  <a:schemeClr val="bg1"/>
                </a:solidFill>
              </a:rPr>
              <a:t>a_n</a:t>
            </a:r>
            <a:r>
              <a:rPr lang="en-US" sz="4000" dirty="0">
                <a:solidFill>
                  <a:schemeClr val="bg1"/>
                </a:solidFill>
              </a:rPr>
              <a:t>). Kita </a:t>
            </a:r>
            <a:r>
              <a:rPr lang="en-US" sz="4000" dirty="0" err="1">
                <a:solidFill>
                  <a:schemeClr val="bg1"/>
                </a:solidFill>
              </a:rPr>
              <a:t>ingin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membuktikan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bahwa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rumus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umum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barisan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adalah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a_n</a:t>
            </a:r>
            <a:r>
              <a:rPr lang="en-US" sz="4000" dirty="0">
                <a:solidFill>
                  <a:schemeClr val="bg1"/>
                </a:solidFill>
              </a:rPr>
              <a:t> = g(n).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8E7B4D-72C3-4082-B77E-7B9B17053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2E3CAD-D08E-4564-84AD-2AE46203184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+mn-ea"/>
              </a:rPr>
              <a:t>Langkah-</a:t>
            </a:r>
            <a:r>
              <a:rPr lang="en-US" dirty="0" err="1">
                <a:sym typeface="+mn-ea"/>
              </a:rPr>
              <a:t>langkah</a:t>
            </a:r>
            <a:r>
              <a:rPr lang="en-US" dirty="0">
                <a:sym typeface="+mn-ea"/>
              </a:rPr>
              <a:t> </a:t>
            </a:r>
            <a:r>
              <a:rPr lang="en-US" dirty="0" err="1">
                <a:sym typeface="+mn-ea"/>
              </a:rPr>
              <a:t>pembuktian</a:t>
            </a:r>
            <a:r>
              <a:rPr lang="en-US" dirty="0">
                <a:sym typeface="+mn-ea"/>
              </a:rPr>
              <a:t>: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Basis: </a:t>
            </a:r>
            <a:r>
              <a:rPr lang="en-US" dirty="0" err="1">
                <a:solidFill>
                  <a:schemeClr val="bg1"/>
                </a:solidFill>
              </a:rPr>
              <a:t>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g(n)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 = 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Langkah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Asumsikan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g(n)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 k. </a:t>
            </a:r>
            <a:r>
              <a:rPr lang="en-US" dirty="0" err="1">
                <a:solidFill>
                  <a:schemeClr val="bg1"/>
                </a:solidFill>
              </a:rPr>
              <a:t>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 + 1.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Kesimpulan: Dari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basis dan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disimpulkan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g(n)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 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3C5115-F9A3-4955-96C3-005F25262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428" y="142360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</a:rPr>
              <a:t>Contoh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barisan</a:t>
            </a:r>
            <a:r>
              <a:rPr lang="en-US" dirty="0">
                <a:solidFill>
                  <a:schemeClr val="bg1"/>
                </a:solidFill>
              </a:rPr>
              <a:t> {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}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a_1 = 1 dan a_{n+1} =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+ 2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n.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Basis: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 = 1, a_1 = 1, yang </a:t>
            </a:r>
            <a:r>
              <a:rPr lang="en-US" dirty="0" err="1">
                <a:solidFill>
                  <a:schemeClr val="bg1"/>
                </a:solidFill>
              </a:rPr>
              <a:t>sesuai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Langkah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Asumsikan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a_k</a:t>
            </a:r>
            <a:r>
              <a:rPr lang="en-US" dirty="0">
                <a:solidFill>
                  <a:schemeClr val="bg1"/>
                </a:solidFill>
              </a:rPr>
              <a:t> = k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 k.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, a_{k+1} = </a:t>
            </a:r>
            <a:r>
              <a:rPr lang="en-US" dirty="0" err="1">
                <a:solidFill>
                  <a:schemeClr val="bg1"/>
                </a:solidFill>
              </a:rPr>
              <a:t>a_k</a:t>
            </a:r>
            <a:r>
              <a:rPr lang="en-US" dirty="0">
                <a:solidFill>
                  <a:schemeClr val="bg1"/>
                </a:solidFill>
              </a:rPr>
              <a:t> + 2 = k + 2 = k + 1.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Kesimpulan: Dari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basis dan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disimpulkan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a_n</a:t>
            </a:r>
            <a:r>
              <a:rPr lang="en-US" dirty="0">
                <a:solidFill>
                  <a:schemeClr val="bg1"/>
                </a:solidFill>
              </a:rPr>
              <a:t> = n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 n.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890EE6-C09A-4A63-976A-81CDB6B5A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687299-5426-4C53-9AD2-5041E4679E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Sifat </a:t>
            </a:r>
            <a:r>
              <a:rPr lang="en-US" dirty="0" err="1"/>
              <a:t>Deret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sifat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Konvergensi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Divergensi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Nilai </a:t>
            </a:r>
            <a:r>
              <a:rPr lang="en-US" dirty="0" err="1">
                <a:solidFill>
                  <a:schemeClr val="bg1"/>
                </a:solidFill>
              </a:rPr>
              <a:t>Jumlah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Terhingga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Sifat-</a:t>
            </a:r>
            <a:r>
              <a:rPr lang="en-US" dirty="0" err="1">
                <a:solidFill>
                  <a:schemeClr val="bg1"/>
                </a:solidFill>
              </a:rPr>
              <a:t>sifat</a:t>
            </a:r>
            <a:r>
              <a:rPr lang="en-US" dirty="0">
                <a:solidFill>
                  <a:schemeClr val="bg1"/>
                </a:solidFill>
              </a:rPr>
              <a:t> Limit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652540A-61D1-469F-856F-414B85203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372" y="1604908"/>
            <a:ext cx="10515600" cy="4351338"/>
          </a:xfrm>
        </p:spPr>
        <p:txBody>
          <a:bodyPr>
            <a:normAutofit fontScale="67500" lnSpcReduction="20000"/>
          </a:bodyPr>
          <a:lstStyle/>
          <a:p>
            <a:pPr marL="0" indent="0" algn="ctr">
              <a:buNone/>
            </a:pPr>
            <a:r>
              <a:rPr lang="en-US" sz="5300" b="1" dirty="0" err="1">
                <a:solidFill>
                  <a:schemeClr val="bg1"/>
                </a:solidFill>
              </a:rPr>
              <a:t>Contoh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geometri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terhingga</a:t>
            </a:r>
            <a:r>
              <a:rPr lang="en-US" dirty="0">
                <a:solidFill>
                  <a:schemeClr val="bg1"/>
                </a:solidFill>
              </a:rPr>
              <a:t> 1 + \frac{1}{2} + \frac{1}{4} + \</a:t>
            </a:r>
            <a:r>
              <a:rPr lang="en-US" dirty="0" err="1">
                <a:solidFill>
                  <a:schemeClr val="bg1"/>
                </a:solidFill>
              </a:rPr>
              <a:t>dotsb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konvergen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2.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Basis: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 = 1, </a:t>
            </a:r>
            <a:r>
              <a:rPr lang="en-US" dirty="0" err="1">
                <a:solidFill>
                  <a:schemeClr val="bg1"/>
                </a:solidFill>
              </a:rPr>
              <a:t>deretnya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1, yang </a:t>
            </a:r>
            <a:r>
              <a:rPr lang="en-US" dirty="0" err="1">
                <a:solidFill>
                  <a:schemeClr val="bg1"/>
                </a:solidFill>
              </a:rPr>
              <a:t>konvergen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1.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Langkah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Asumsikan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 1 + \frac{1}{2} + \</a:t>
            </a:r>
            <a:r>
              <a:rPr lang="en-US" dirty="0" err="1">
                <a:solidFill>
                  <a:schemeClr val="bg1"/>
                </a:solidFill>
              </a:rPr>
              <a:t>dotsb</a:t>
            </a:r>
            <a:r>
              <a:rPr lang="en-US" dirty="0">
                <a:solidFill>
                  <a:schemeClr val="bg1"/>
                </a:solidFill>
              </a:rPr>
              <a:t> + \frac{1}{2^k} </a:t>
            </a:r>
            <a:r>
              <a:rPr lang="en-US" dirty="0" err="1">
                <a:solidFill>
                  <a:schemeClr val="bg1"/>
                </a:solidFill>
              </a:rPr>
              <a:t>konvergen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1 + \frac{1}{2} + \</a:t>
            </a:r>
            <a:r>
              <a:rPr lang="en-US" dirty="0" err="1">
                <a:solidFill>
                  <a:schemeClr val="bg1"/>
                </a:solidFill>
              </a:rPr>
              <a:t>dotsb</a:t>
            </a:r>
            <a:r>
              <a:rPr lang="en-US" dirty="0">
                <a:solidFill>
                  <a:schemeClr val="bg1"/>
                </a:solidFill>
              </a:rPr>
              <a:t> + \frac{1}{2^k} = 2 - \frac{1}{2^{k+1}}.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 1 + \frac{1}{2} + \</a:t>
            </a:r>
            <a:r>
              <a:rPr lang="en-US" dirty="0" err="1">
                <a:solidFill>
                  <a:schemeClr val="bg1"/>
                </a:solidFill>
              </a:rPr>
              <a:t>dotsb</a:t>
            </a:r>
            <a:r>
              <a:rPr lang="en-US" dirty="0">
                <a:solidFill>
                  <a:schemeClr val="bg1"/>
                </a:solidFill>
              </a:rPr>
              <a:t> + \frac{1}{2^k} + \frac{1}{2^{k+1}} = 2 - \frac{1}{2^{k+1}} + \frac{1}{2^{k+1}} = 2.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Kesimpulan: Dari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basis dan </a:t>
            </a:r>
            <a:r>
              <a:rPr lang="en-US" dirty="0" err="1">
                <a:solidFill>
                  <a:schemeClr val="bg1"/>
                </a:solidFill>
              </a:rPr>
              <a:t>langkah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disimpulkan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 1 + \frac{1}{2} + \frac{1}{4} + \</a:t>
            </a:r>
            <a:r>
              <a:rPr lang="en-US" dirty="0" err="1">
                <a:solidFill>
                  <a:schemeClr val="bg1"/>
                </a:solidFill>
              </a:rPr>
              <a:t>dotsb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konvergen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nilai</a:t>
            </a:r>
            <a:r>
              <a:rPr lang="en-US" dirty="0">
                <a:solidFill>
                  <a:schemeClr val="bg1"/>
                </a:solidFill>
              </a:rPr>
              <a:t> 2.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C3B1A4-91E8-452E-969D-8326241C2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2C69A7-E2CC-4879-A2B8-0685BBD0070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Kombinatorika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91459"/>
            <a:ext cx="10515600" cy="34006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solidFill>
                  <a:schemeClr val="bg1"/>
                </a:solidFill>
              </a:rPr>
              <a:t>Induksi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matematika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adalah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metode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pembuktian</a:t>
            </a:r>
            <a:r>
              <a:rPr lang="en-US" sz="4000" dirty="0">
                <a:solidFill>
                  <a:schemeClr val="bg1"/>
                </a:solidFill>
              </a:rPr>
              <a:t> yang </a:t>
            </a:r>
            <a:r>
              <a:rPr lang="en-US" sz="4000" dirty="0" err="1">
                <a:solidFill>
                  <a:schemeClr val="bg1"/>
                </a:solidFill>
              </a:rPr>
              <a:t>sering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digunakan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dalam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kombinatorika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menunjukkan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bahwa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suatu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properti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berlaku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untuk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semua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bilangan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bulat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positif</a:t>
            </a:r>
            <a:r>
              <a:rPr lang="en-US" sz="40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C0DE23-2409-456B-BCDB-F5E08B19B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EDF3D5-A99C-45A6-8CC5-123EC8F1A51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Cara </a:t>
            </a:r>
            <a:r>
              <a:rPr lang="en-US" dirty="0" err="1"/>
              <a:t>Kerja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Langkah Basis: </a:t>
            </a:r>
            <a:r>
              <a:rPr lang="en-US" sz="3200" dirty="0" err="1">
                <a:solidFill>
                  <a:schemeClr val="bg1"/>
                </a:solidFill>
              </a:rPr>
              <a:t>Buktikan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bahwa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properti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berlaku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bilangan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bulat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positif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terkecil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biasanya</a:t>
            </a:r>
            <a:r>
              <a:rPr lang="en-US" sz="3200" dirty="0">
                <a:solidFill>
                  <a:schemeClr val="bg1"/>
                </a:solidFill>
              </a:rPr>
              <a:t> n = 1.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Langkah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Asumsikan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bahwa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properti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berlaku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suatu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bilangan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bulat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positif</a:t>
            </a:r>
            <a:r>
              <a:rPr lang="en-US" sz="3200" dirty="0">
                <a:solidFill>
                  <a:schemeClr val="bg1"/>
                </a:solidFill>
              </a:rPr>
              <a:t> n = k. </a:t>
            </a:r>
            <a:r>
              <a:rPr lang="en-US" sz="3200" dirty="0" err="1">
                <a:solidFill>
                  <a:schemeClr val="bg1"/>
                </a:solidFill>
              </a:rPr>
              <a:t>Tunjukkan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bahwa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properti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berlaku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n = k + 1.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363FBD-064C-4D38-AE2B-E155DFC63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800" b="1" dirty="0" err="1">
                <a:solidFill>
                  <a:schemeClr val="bg1"/>
                </a:solidFill>
              </a:rPr>
              <a:t>Contoh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Jumlah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r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C(n, r) = n! / (r!(n - r)!)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Langkah Basis: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n = 1, </a:t>
            </a:r>
            <a:r>
              <a:rPr lang="en-US" dirty="0" err="1">
                <a:solidFill>
                  <a:schemeClr val="bg1"/>
                </a:solidFill>
              </a:rPr>
              <a:t>terdapat</a:t>
            </a:r>
            <a:r>
              <a:rPr lang="en-US" dirty="0">
                <a:solidFill>
                  <a:schemeClr val="bg1"/>
                </a:solidFill>
              </a:rPr>
              <a:t> 1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r = 1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yaitu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sendiri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C(1, 1) = 1! / (1!(1 - 1)!) = 1/0! = 1 </a:t>
            </a:r>
            <a:r>
              <a:rPr lang="en-US" dirty="0" err="1">
                <a:solidFill>
                  <a:schemeClr val="bg1"/>
                </a:solidFill>
              </a:rPr>
              <a:t>terbukti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benar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4BF23A-D5B3-4236-800D-ED75FA626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9799E1A-4EAC-440F-A04F-75ADE67F80C2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3600" b="1" dirty="0" err="1"/>
              <a:t>Prinsip</a:t>
            </a:r>
            <a:r>
              <a:rPr lang="en-IE" sz="3600" b="1" dirty="0"/>
              <a:t> </a:t>
            </a:r>
            <a:r>
              <a:rPr lang="en-IE" sz="3600" b="1" dirty="0" err="1"/>
              <a:t>Induksi</a:t>
            </a:r>
            <a:r>
              <a:rPr lang="en-IE" sz="3600" b="1" dirty="0"/>
              <a:t> </a:t>
            </a:r>
            <a:r>
              <a:rPr lang="en-IE" sz="3600" b="1" dirty="0" err="1"/>
              <a:t>Matematika</a:t>
            </a:r>
            <a:endParaRPr lang="en-IE" sz="36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D149BB-64F0-464F-97CD-9C7B73430033}"/>
              </a:ext>
            </a:extLst>
          </p:cNvPr>
          <p:cNvSpPr/>
          <p:nvPr/>
        </p:nvSpPr>
        <p:spPr>
          <a:xfrm>
            <a:off x="930164" y="1600199"/>
            <a:ext cx="10089931" cy="23648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dirty="0" err="1"/>
              <a:t>Prinsip</a:t>
            </a:r>
            <a:endParaRPr lang="en-IE" sz="2400" b="1" dirty="0"/>
          </a:p>
          <a:p>
            <a:r>
              <a:rPr lang="en-IE" sz="2400" dirty="0" err="1"/>
              <a:t>Prinsip</a:t>
            </a:r>
            <a:r>
              <a:rPr lang="en-IE" sz="2400" dirty="0"/>
              <a:t> </a:t>
            </a:r>
            <a:r>
              <a:rPr lang="en-IE" sz="2400" dirty="0" err="1"/>
              <a:t>induksi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 </a:t>
            </a:r>
            <a:r>
              <a:rPr lang="en-IE" sz="2400" dirty="0" err="1"/>
              <a:t>menyatakan</a:t>
            </a:r>
            <a:r>
              <a:rPr lang="en-IE" sz="2400" dirty="0"/>
              <a:t> </a:t>
            </a:r>
            <a:r>
              <a:rPr lang="en-IE" sz="2400" dirty="0" err="1"/>
              <a:t>bahwa</a:t>
            </a:r>
            <a:r>
              <a:rPr lang="en-IE" sz="2400" dirty="0"/>
              <a:t> </a:t>
            </a:r>
            <a:r>
              <a:rPr lang="en-IE" sz="2400" dirty="0" err="1"/>
              <a:t>jika</a:t>
            </a:r>
            <a:r>
              <a:rPr lang="en-IE" sz="2400" dirty="0"/>
              <a:t> </a:t>
            </a:r>
            <a:r>
              <a:rPr lang="en-IE" sz="2400" dirty="0" err="1"/>
              <a:t>suatu</a:t>
            </a:r>
            <a:r>
              <a:rPr lang="en-IE" sz="2400" dirty="0"/>
              <a:t> </a:t>
            </a:r>
            <a:r>
              <a:rPr lang="en-IE" sz="2400" dirty="0" err="1"/>
              <a:t>pernyataan</a:t>
            </a:r>
            <a:r>
              <a:rPr lang="en-IE" sz="2400" dirty="0"/>
              <a:t> </a:t>
            </a:r>
            <a:r>
              <a:rPr lang="en-IE" sz="2400" dirty="0" err="1"/>
              <a:t>tentang</a:t>
            </a:r>
            <a:r>
              <a:rPr lang="en-IE" sz="2400" dirty="0"/>
              <a:t> </a:t>
            </a:r>
            <a:r>
              <a:rPr lang="en-IE" sz="2400" dirty="0" err="1"/>
              <a:t>bilangan</a:t>
            </a:r>
            <a:r>
              <a:rPr lang="en-IE" sz="2400" dirty="0"/>
              <a:t> </a:t>
            </a:r>
            <a:r>
              <a:rPr lang="en-IE" sz="2400" dirty="0" err="1"/>
              <a:t>alami</a:t>
            </a:r>
            <a:r>
              <a:rPr lang="en-IE" sz="2400" dirty="0"/>
              <a:t> </a:t>
            </a:r>
            <a:r>
              <a:rPr lang="en-IE" sz="2400" dirty="0" err="1"/>
              <a:t>benar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kasus</a:t>
            </a:r>
            <a:r>
              <a:rPr lang="en-IE" sz="2400" dirty="0"/>
              <a:t> </a:t>
            </a:r>
            <a:r>
              <a:rPr lang="en-IE" sz="2400" dirty="0" err="1"/>
              <a:t>dasar</a:t>
            </a:r>
            <a:r>
              <a:rPr lang="en-IE" sz="2400" dirty="0"/>
              <a:t> dan </a:t>
            </a:r>
            <a:r>
              <a:rPr lang="en-IE" sz="2400" dirty="0" err="1"/>
              <a:t>jika</a:t>
            </a:r>
            <a:r>
              <a:rPr lang="en-IE" sz="2400" dirty="0"/>
              <a:t> </a:t>
            </a:r>
            <a:r>
              <a:rPr lang="en-IE" sz="2400" dirty="0" err="1"/>
              <a:t>kebenaran</a:t>
            </a:r>
            <a:r>
              <a:rPr lang="en-IE" sz="2400" dirty="0"/>
              <a:t> </a:t>
            </a:r>
            <a:r>
              <a:rPr lang="en-IE" sz="2400" dirty="0" err="1"/>
              <a:t>pernyataan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satu</a:t>
            </a:r>
            <a:r>
              <a:rPr lang="en-IE" sz="2400" dirty="0"/>
              <a:t> </a:t>
            </a:r>
            <a:r>
              <a:rPr lang="en-IE" sz="2400" dirty="0" err="1"/>
              <a:t>bilangan</a:t>
            </a:r>
            <a:r>
              <a:rPr lang="en-IE" sz="2400" dirty="0"/>
              <a:t> </a:t>
            </a:r>
            <a:r>
              <a:rPr lang="en-IE" sz="2400" dirty="0" err="1"/>
              <a:t>alami</a:t>
            </a:r>
            <a:r>
              <a:rPr lang="en-IE" sz="2400" dirty="0"/>
              <a:t> </a:t>
            </a:r>
            <a:r>
              <a:rPr lang="en-IE" sz="2400" dirty="0" err="1"/>
              <a:t>mengimplikasikan</a:t>
            </a:r>
            <a:r>
              <a:rPr lang="en-IE" sz="2400" dirty="0"/>
              <a:t> </a:t>
            </a:r>
            <a:r>
              <a:rPr lang="en-IE" sz="2400" dirty="0" err="1"/>
              <a:t>kebenaran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bilangan</a:t>
            </a:r>
            <a:r>
              <a:rPr lang="en-IE" sz="2400" dirty="0"/>
              <a:t> </a:t>
            </a:r>
            <a:r>
              <a:rPr lang="en-IE" sz="2400" dirty="0" err="1"/>
              <a:t>alami</a:t>
            </a:r>
            <a:r>
              <a:rPr lang="en-IE" sz="2400" dirty="0"/>
              <a:t> </a:t>
            </a:r>
            <a:r>
              <a:rPr lang="en-IE" sz="2400" dirty="0" err="1"/>
              <a:t>berikutnya</a:t>
            </a:r>
            <a:r>
              <a:rPr lang="en-IE" sz="2400" dirty="0"/>
              <a:t>, </a:t>
            </a:r>
            <a:r>
              <a:rPr lang="en-IE" sz="2400" dirty="0" err="1"/>
              <a:t>maka</a:t>
            </a:r>
            <a:r>
              <a:rPr lang="en-IE" sz="2400" dirty="0"/>
              <a:t> </a:t>
            </a:r>
            <a:r>
              <a:rPr lang="en-IE" sz="2400" dirty="0" err="1"/>
              <a:t>pernyataan</a:t>
            </a:r>
            <a:r>
              <a:rPr lang="en-IE" sz="2400" dirty="0"/>
              <a:t> </a:t>
            </a:r>
            <a:r>
              <a:rPr lang="en-IE" sz="2400" dirty="0" err="1"/>
              <a:t>tersebut</a:t>
            </a:r>
            <a:r>
              <a:rPr lang="en-IE" sz="2400" dirty="0"/>
              <a:t> </a:t>
            </a:r>
            <a:r>
              <a:rPr lang="en-IE" sz="2400" dirty="0" err="1"/>
              <a:t>benar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semua</a:t>
            </a:r>
            <a:r>
              <a:rPr lang="en-IE" sz="2400" dirty="0"/>
              <a:t> </a:t>
            </a:r>
            <a:r>
              <a:rPr lang="en-IE" sz="2400" dirty="0" err="1"/>
              <a:t>bilangan</a:t>
            </a:r>
            <a:r>
              <a:rPr lang="en-IE" sz="2400" dirty="0"/>
              <a:t> </a:t>
            </a:r>
            <a:r>
              <a:rPr lang="en-IE" sz="2400" dirty="0" err="1"/>
              <a:t>alami</a:t>
            </a:r>
            <a:r>
              <a:rPr lang="en-IE" sz="2400" dirty="0"/>
              <a:t>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FDB6D6-B172-4F97-AA66-4AA503BD5906}"/>
              </a:ext>
            </a:extLst>
          </p:cNvPr>
          <p:cNvSpPr/>
          <p:nvPr/>
        </p:nvSpPr>
        <p:spPr>
          <a:xfrm>
            <a:off x="930163" y="4128047"/>
            <a:ext cx="10089931" cy="236482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dirty="0" err="1"/>
              <a:t>Contoh</a:t>
            </a:r>
            <a:endParaRPr lang="en-IE" sz="2400" b="1" dirty="0"/>
          </a:p>
          <a:p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mengilustrasikan</a:t>
            </a:r>
            <a:r>
              <a:rPr lang="en-IE" sz="2400" dirty="0"/>
              <a:t>, </a:t>
            </a:r>
            <a:r>
              <a:rPr lang="en-IE" sz="2400" dirty="0" err="1"/>
              <a:t>mari</a:t>
            </a:r>
            <a:r>
              <a:rPr lang="en-IE" sz="2400" dirty="0"/>
              <a:t> </a:t>
            </a:r>
            <a:r>
              <a:rPr lang="en-IE" sz="2400" dirty="0" err="1"/>
              <a:t>pertimbangkan</a:t>
            </a:r>
            <a:r>
              <a:rPr lang="en-IE" sz="2400" dirty="0"/>
              <a:t> </a:t>
            </a:r>
            <a:r>
              <a:rPr lang="en-IE" sz="2400" dirty="0" err="1"/>
              <a:t>pernyataan</a:t>
            </a:r>
            <a:r>
              <a:rPr lang="en-IE" sz="2400" dirty="0"/>
              <a:t> </a:t>
            </a:r>
            <a:r>
              <a:rPr lang="en-IE" sz="2400" dirty="0" err="1"/>
              <a:t>bahwa</a:t>
            </a:r>
            <a:r>
              <a:rPr lang="en-IE" sz="2400" dirty="0"/>
              <a:t> 1 + 2 + 3 + ... + n = n(n+1)/2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semua</a:t>
            </a:r>
            <a:r>
              <a:rPr lang="en-IE" sz="2400" dirty="0"/>
              <a:t> </a:t>
            </a:r>
            <a:r>
              <a:rPr lang="en-IE" sz="2400" dirty="0" err="1"/>
              <a:t>bilangan</a:t>
            </a:r>
            <a:r>
              <a:rPr lang="en-IE" sz="2400" dirty="0"/>
              <a:t> </a:t>
            </a:r>
            <a:r>
              <a:rPr lang="en-IE" sz="2400" dirty="0" err="1"/>
              <a:t>bulat</a:t>
            </a:r>
            <a:r>
              <a:rPr lang="en-IE" sz="2400" dirty="0"/>
              <a:t> </a:t>
            </a:r>
            <a:r>
              <a:rPr lang="en-IE" sz="2400" dirty="0" err="1"/>
              <a:t>positif</a:t>
            </a:r>
            <a:r>
              <a:rPr lang="en-IE" sz="2400" dirty="0"/>
              <a:t> n. Kita </a:t>
            </a:r>
            <a:r>
              <a:rPr lang="en-IE" sz="2400" dirty="0" err="1"/>
              <a:t>dapat</a:t>
            </a:r>
            <a:r>
              <a:rPr lang="en-IE" sz="2400" dirty="0"/>
              <a:t> </a:t>
            </a:r>
            <a:r>
              <a:rPr lang="en-IE" sz="2400" dirty="0" err="1"/>
              <a:t>membuktikan</a:t>
            </a:r>
            <a:r>
              <a:rPr lang="en-IE" sz="2400" dirty="0"/>
              <a:t> </a:t>
            </a:r>
            <a:r>
              <a:rPr lang="en-IE" sz="2400" dirty="0" err="1"/>
              <a:t>ini</a:t>
            </a:r>
            <a:r>
              <a:rPr lang="en-IE" sz="2400" dirty="0"/>
              <a:t> </a:t>
            </a:r>
            <a:r>
              <a:rPr lang="en-IE" sz="2400" dirty="0" err="1"/>
              <a:t>menggunakan</a:t>
            </a:r>
            <a:r>
              <a:rPr lang="en-IE" sz="2400" dirty="0"/>
              <a:t> </a:t>
            </a:r>
            <a:r>
              <a:rPr lang="en-IE" sz="2400" dirty="0" err="1"/>
              <a:t>induksi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 </a:t>
            </a:r>
            <a:r>
              <a:rPr lang="en-IE" sz="2400" dirty="0" err="1"/>
              <a:t>dengan</a:t>
            </a:r>
            <a:r>
              <a:rPr lang="en-IE" sz="2400" dirty="0"/>
              <a:t> </a:t>
            </a:r>
            <a:r>
              <a:rPr lang="en-IE" sz="2400" dirty="0" err="1"/>
              <a:t>memverifikasi</a:t>
            </a:r>
            <a:r>
              <a:rPr lang="en-IE" sz="2400" dirty="0"/>
              <a:t> </a:t>
            </a:r>
            <a:r>
              <a:rPr lang="en-IE" sz="2400" dirty="0" err="1"/>
              <a:t>kasus</a:t>
            </a:r>
            <a:r>
              <a:rPr lang="en-IE" sz="2400" dirty="0"/>
              <a:t> </a:t>
            </a:r>
            <a:r>
              <a:rPr lang="en-IE" sz="2400" dirty="0" err="1"/>
              <a:t>dasar</a:t>
            </a:r>
            <a:r>
              <a:rPr lang="en-IE" sz="2400" dirty="0"/>
              <a:t> dan </a:t>
            </a:r>
            <a:r>
              <a:rPr lang="en-IE" sz="2400" dirty="0" err="1"/>
              <a:t>kemudian</a:t>
            </a:r>
            <a:r>
              <a:rPr lang="en-IE" sz="2400" dirty="0"/>
              <a:t> </a:t>
            </a:r>
            <a:r>
              <a:rPr lang="en-IE" sz="2400" dirty="0" err="1"/>
              <a:t>mendemonstrasikan</a:t>
            </a:r>
            <a:r>
              <a:rPr lang="en-IE" sz="2400" dirty="0"/>
              <a:t> </a:t>
            </a:r>
            <a:r>
              <a:rPr lang="en-IE" sz="2400" dirty="0" err="1"/>
              <a:t>langkah</a:t>
            </a:r>
            <a:r>
              <a:rPr lang="en-IE" sz="2400" dirty="0"/>
              <a:t> </a:t>
            </a:r>
            <a:r>
              <a:rPr lang="en-IE" sz="2400" dirty="0" err="1"/>
              <a:t>induktif</a:t>
            </a:r>
            <a:r>
              <a:rPr lang="en-I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54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2E9516-5F77-4B89-AA84-6EF04CF40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Langkah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Asumsikan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C(k, r) = k! / (r!(k - r)!) </a:t>
            </a:r>
            <a:r>
              <a:rPr lang="en-US" dirty="0" err="1">
                <a:solidFill>
                  <a:schemeClr val="bg1"/>
                </a:solidFill>
              </a:rPr>
              <a:t>benar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k = n. Kita </a:t>
            </a:r>
            <a:r>
              <a:rPr lang="en-US" dirty="0" err="1">
                <a:solidFill>
                  <a:schemeClr val="bg1"/>
                </a:solidFill>
              </a:rPr>
              <a:t>ingin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C(n + 1, r) = (n + 1)! / (r!(n + 1 - r)!) juga </a:t>
            </a:r>
            <a:r>
              <a:rPr lang="en-US" dirty="0" err="1">
                <a:solidFill>
                  <a:schemeClr val="bg1"/>
                </a:solidFill>
              </a:rPr>
              <a:t>benar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 </a:t>
            </a:r>
            <a:r>
              <a:rPr lang="en-US" dirty="0" err="1">
                <a:solidFill>
                  <a:schemeClr val="bg1"/>
                </a:solidFill>
              </a:rPr>
              <a:t>dua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r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+ 1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1.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r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pertama</a:t>
            </a:r>
            <a:r>
              <a:rPr lang="en-US" dirty="0">
                <a:solidFill>
                  <a:schemeClr val="bg1"/>
                </a:solidFill>
              </a:rPr>
              <a:t>: Ada C(n, r)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2. </a:t>
            </a:r>
            <a:r>
              <a:rPr lang="en-US" dirty="0" err="1">
                <a:solidFill>
                  <a:schemeClr val="bg1"/>
                </a:solidFill>
              </a:rPr>
              <a:t>Pilih</a:t>
            </a:r>
            <a:r>
              <a:rPr lang="en-US" dirty="0">
                <a:solidFill>
                  <a:schemeClr val="bg1"/>
                </a:solidFill>
              </a:rPr>
              <a:t> r - 1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pertama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tambahkan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terakhir</a:t>
            </a:r>
            <a:r>
              <a:rPr lang="en-US" dirty="0">
                <a:solidFill>
                  <a:schemeClr val="bg1"/>
                </a:solidFill>
              </a:rPr>
              <a:t>: Ada C(n, r - 1)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r - 1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pertama</a:t>
            </a:r>
            <a:r>
              <a:rPr lang="en-US" dirty="0">
                <a:solidFill>
                  <a:schemeClr val="bg1"/>
                </a:solidFill>
              </a:rPr>
              <a:t> dan 1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menambahkan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terakhir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7944E3-629E-42AE-B3A5-50ACDE87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Oleh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jumlah</a:t>
            </a:r>
            <a:r>
              <a:rPr lang="en-US" dirty="0">
                <a:solidFill>
                  <a:schemeClr val="bg1"/>
                </a:solidFill>
              </a:rPr>
              <a:t> total </a:t>
            </a:r>
            <a:r>
              <a:rPr lang="en-US" dirty="0" err="1">
                <a:solidFill>
                  <a:schemeClr val="bg1"/>
                </a:solidFill>
              </a:rPr>
              <a:t>cara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memilih</a:t>
            </a:r>
            <a:r>
              <a:rPr lang="en-US" dirty="0">
                <a:solidFill>
                  <a:schemeClr val="bg1"/>
                </a:solidFill>
              </a:rPr>
              <a:t> r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n + 1 </a:t>
            </a:r>
            <a:r>
              <a:rPr lang="en-US" dirty="0" err="1">
                <a:solidFill>
                  <a:schemeClr val="bg1"/>
                </a:solidFill>
              </a:rPr>
              <a:t>elemen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C(n + 1, r) = C(n, r) + C(n, r - 1)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Berdasarkan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rumus</a:t>
            </a:r>
            <a:r>
              <a:rPr lang="en-US" dirty="0">
                <a:solidFill>
                  <a:schemeClr val="bg1"/>
                </a:solidFill>
              </a:rPr>
              <a:t> C(n, r) = n! / (r!(n - r)!),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ulang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persamaan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atas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sebagai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C(n + 1, r) = (n! / (r!(n - r)!)) + ((n)! / ((r - 1)!(n - r + 1)!))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70B3CE-2CE2-4E3A-BCCA-D1F49492D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>
                <a:solidFill>
                  <a:schemeClr val="bg1"/>
                </a:solidFill>
              </a:rPr>
              <a:t>Dengan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sedikit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manipulasi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aljabar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kita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dapat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menunjukkan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bahwa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persamaan</a:t>
            </a:r>
            <a:r>
              <a:rPr lang="en-US" sz="3600" dirty="0">
                <a:solidFill>
                  <a:schemeClr val="bg1"/>
                </a:solidFill>
              </a:rPr>
              <a:t> di </a:t>
            </a:r>
            <a:r>
              <a:rPr lang="en-US" sz="3600" dirty="0" err="1">
                <a:solidFill>
                  <a:schemeClr val="bg1"/>
                </a:solidFill>
              </a:rPr>
              <a:t>atas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sama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dengan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C(n + 1, r) = (n + 1)! / (r!(n + 1 - r)!)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Oleh </a:t>
            </a:r>
            <a:r>
              <a:rPr lang="en-US" sz="3600" dirty="0" err="1">
                <a:solidFill>
                  <a:schemeClr val="bg1"/>
                </a:solidFill>
              </a:rPr>
              <a:t>karena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itu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properti</a:t>
            </a:r>
            <a:r>
              <a:rPr lang="en-US" sz="3600" dirty="0">
                <a:solidFill>
                  <a:schemeClr val="bg1"/>
                </a:solidFill>
              </a:rPr>
              <a:t> C(n, r) = n! / (r!(n - r)!) </a:t>
            </a:r>
            <a:r>
              <a:rPr lang="en-US" sz="3600" dirty="0" err="1">
                <a:solidFill>
                  <a:schemeClr val="bg1"/>
                </a:solidFill>
              </a:rPr>
              <a:t>terbukti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benar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semua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bilangan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bulat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positif</a:t>
            </a:r>
            <a:r>
              <a:rPr lang="en-US" sz="3600" dirty="0">
                <a:solidFill>
                  <a:schemeClr val="bg1"/>
                </a:solidFill>
              </a:rPr>
              <a:t> 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9635F2-BDE1-4E90-843E-B0BAE43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58DC0E-C848-4F76-8756-608BEF030AF2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b="1" dirty="0" err="1"/>
              <a:t>Kelebihan</a:t>
            </a:r>
            <a:r>
              <a:rPr lang="en-IE" b="1" dirty="0"/>
              <a:t> </a:t>
            </a:r>
            <a:r>
              <a:rPr lang="en-IE" b="1" dirty="0" err="1"/>
              <a:t>Induksi</a:t>
            </a:r>
            <a:r>
              <a:rPr lang="en-IE" b="1" dirty="0"/>
              <a:t> </a:t>
            </a:r>
            <a:r>
              <a:rPr lang="en-IE" b="1" dirty="0" err="1"/>
              <a:t>Matematika</a:t>
            </a:r>
            <a:endParaRPr lang="en-IE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0E7282-0C74-403E-9957-BBBB9B36D468}"/>
              </a:ext>
            </a:extLst>
          </p:cNvPr>
          <p:cNvSpPr/>
          <p:nvPr/>
        </p:nvSpPr>
        <p:spPr>
          <a:xfrm>
            <a:off x="1040524" y="2010103"/>
            <a:ext cx="4256690" cy="4138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dirty="0"/>
              <a:t>01</a:t>
            </a:r>
          </a:p>
          <a:p>
            <a:r>
              <a:rPr lang="en-IE" sz="2400" b="1" dirty="0"/>
              <a:t>Bukti yang </a:t>
            </a:r>
            <a:r>
              <a:rPr lang="en-IE" sz="2400" b="1" dirty="0" err="1"/>
              <a:t>Ketat</a:t>
            </a:r>
            <a:endParaRPr lang="en-IE" sz="2400" b="1" dirty="0"/>
          </a:p>
          <a:p>
            <a:r>
              <a:rPr lang="en-IE" sz="2400" dirty="0" err="1"/>
              <a:t>Induksi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 </a:t>
            </a:r>
            <a:r>
              <a:rPr lang="en-IE" sz="2400" dirty="0" err="1"/>
              <a:t>memberikan</a:t>
            </a:r>
            <a:r>
              <a:rPr lang="en-IE" sz="2400" dirty="0"/>
              <a:t> </a:t>
            </a:r>
            <a:r>
              <a:rPr lang="en-IE" sz="2400" dirty="0" err="1"/>
              <a:t>pendekatan</a:t>
            </a:r>
            <a:r>
              <a:rPr lang="en-IE" sz="2400" dirty="0"/>
              <a:t> yang </a:t>
            </a:r>
            <a:r>
              <a:rPr lang="en-IE" sz="2400" dirty="0" err="1"/>
              <a:t>ketat</a:t>
            </a:r>
            <a:r>
              <a:rPr lang="en-IE" sz="2400" dirty="0"/>
              <a:t> dan </a:t>
            </a:r>
            <a:r>
              <a:rPr lang="en-IE" sz="2400" dirty="0" err="1"/>
              <a:t>sistematis</a:t>
            </a:r>
            <a:r>
              <a:rPr lang="en-IE" sz="2400" dirty="0"/>
              <a:t> </a:t>
            </a:r>
            <a:r>
              <a:rPr lang="en-IE" sz="2400" dirty="0" err="1"/>
              <a:t>dalam</a:t>
            </a:r>
            <a:r>
              <a:rPr lang="en-IE" sz="2400" dirty="0"/>
              <a:t> </a:t>
            </a:r>
            <a:r>
              <a:rPr lang="en-IE" sz="2400" dirty="0" err="1"/>
              <a:t>membuktikan</a:t>
            </a:r>
            <a:r>
              <a:rPr lang="en-IE" sz="2400" dirty="0"/>
              <a:t> </a:t>
            </a:r>
            <a:r>
              <a:rPr lang="en-IE" sz="2400" dirty="0" err="1"/>
              <a:t>sifat-sifat</a:t>
            </a:r>
            <a:r>
              <a:rPr lang="en-IE" sz="2400" dirty="0"/>
              <a:t> </a:t>
            </a:r>
            <a:r>
              <a:rPr lang="en-IE" sz="2400" dirty="0" err="1"/>
              <a:t>algoritma</a:t>
            </a:r>
            <a:r>
              <a:rPr lang="en-IE" sz="2400" dirty="0"/>
              <a:t> dan </a:t>
            </a:r>
            <a:r>
              <a:rPr lang="en-IE" sz="2400" dirty="0" err="1"/>
              <a:t>pernyataan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.</a:t>
            </a:r>
          </a:p>
          <a:p>
            <a:pPr algn="ctr"/>
            <a:endParaRPr lang="en-IE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D3DD854-6D10-4B23-BBA6-4B4A0BA92D24}"/>
              </a:ext>
            </a:extLst>
          </p:cNvPr>
          <p:cNvSpPr/>
          <p:nvPr/>
        </p:nvSpPr>
        <p:spPr>
          <a:xfrm>
            <a:off x="6159062" y="2010103"/>
            <a:ext cx="4256690" cy="413844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2400" b="1" dirty="0"/>
              <a:t>02</a:t>
            </a:r>
          </a:p>
          <a:p>
            <a:r>
              <a:rPr lang="en-IE" sz="2400" b="1" dirty="0" err="1"/>
              <a:t>Keserbagunaan</a:t>
            </a:r>
            <a:endParaRPr lang="en-IE" sz="2400" b="1" dirty="0"/>
          </a:p>
          <a:p>
            <a:r>
              <a:rPr lang="en-IE" sz="2400" dirty="0" err="1"/>
              <a:t>Ini</a:t>
            </a:r>
            <a:r>
              <a:rPr lang="en-IE" sz="2400" dirty="0"/>
              <a:t> </a:t>
            </a:r>
            <a:r>
              <a:rPr lang="en-IE" sz="2400" dirty="0" err="1"/>
              <a:t>dapat</a:t>
            </a:r>
            <a:r>
              <a:rPr lang="en-IE" sz="2400" dirty="0"/>
              <a:t> </a:t>
            </a:r>
            <a:r>
              <a:rPr lang="en-IE" sz="2400" dirty="0" err="1"/>
              <a:t>diterapkan</a:t>
            </a:r>
            <a:r>
              <a:rPr lang="en-IE" sz="2400" dirty="0"/>
              <a:t> pada </a:t>
            </a:r>
            <a:r>
              <a:rPr lang="en-IE" sz="2400" dirty="0" err="1"/>
              <a:t>berbagai</a:t>
            </a:r>
            <a:r>
              <a:rPr lang="en-IE" sz="2400" dirty="0"/>
              <a:t> </a:t>
            </a:r>
            <a:r>
              <a:rPr lang="en-IE" sz="2400" dirty="0" err="1"/>
              <a:t>masalah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, </a:t>
            </a:r>
            <a:r>
              <a:rPr lang="en-IE" sz="2400" dirty="0" err="1"/>
              <a:t>menjadikannya</a:t>
            </a:r>
            <a:r>
              <a:rPr lang="en-IE" sz="2400" dirty="0"/>
              <a:t> </a:t>
            </a:r>
            <a:r>
              <a:rPr lang="en-IE" sz="2400" dirty="0" err="1"/>
              <a:t>alat</a:t>
            </a:r>
            <a:r>
              <a:rPr lang="en-IE" sz="2400" dirty="0"/>
              <a:t> yang </a:t>
            </a:r>
            <a:r>
              <a:rPr lang="en-IE" sz="2400" dirty="0" err="1"/>
              <a:t>serbaguna</a:t>
            </a:r>
            <a:r>
              <a:rPr lang="en-IE" sz="2400" dirty="0"/>
              <a:t> dan </a:t>
            </a:r>
            <a:r>
              <a:rPr lang="en-IE" sz="2400" dirty="0" err="1"/>
              <a:t>tak</a:t>
            </a:r>
            <a:r>
              <a:rPr lang="en-IE" sz="2400" dirty="0"/>
              <a:t> </a:t>
            </a:r>
            <a:r>
              <a:rPr lang="en-IE" sz="2400" dirty="0" err="1"/>
              <a:t>tergantikan</a:t>
            </a:r>
            <a:r>
              <a:rPr lang="en-IE" sz="2400" dirty="0"/>
              <a:t> </a:t>
            </a:r>
            <a:r>
              <a:rPr lang="en-IE" sz="2400" dirty="0" err="1"/>
              <a:t>dalam</a:t>
            </a:r>
            <a:r>
              <a:rPr lang="en-IE" sz="2400" dirty="0"/>
              <a:t> </a:t>
            </a:r>
            <a:r>
              <a:rPr lang="en-IE" sz="2400" dirty="0" err="1"/>
              <a:t>kotak</a:t>
            </a:r>
            <a:r>
              <a:rPr lang="en-IE" sz="2400" dirty="0"/>
              <a:t> </a:t>
            </a:r>
            <a:r>
              <a:rPr lang="en-IE" sz="2400" dirty="0" err="1"/>
              <a:t>alat</a:t>
            </a:r>
            <a:r>
              <a:rPr lang="en-IE" sz="2400" dirty="0"/>
              <a:t> </a:t>
            </a:r>
            <a:r>
              <a:rPr lang="en-IE" sz="2400" dirty="0" err="1"/>
              <a:t>matematikawan</a:t>
            </a:r>
            <a:r>
              <a:rPr lang="en-I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836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9DC323-87D4-47CD-9AE7-6ED037873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84FF0-BCB2-4071-B97C-30CA2D14FEF2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/>
              <a:t>Kesimpulan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alat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kuat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barisan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deret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pernyataan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natural, </a:t>
            </a:r>
            <a:r>
              <a:rPr lang="en-US" dirty="0" err="1">
                <a:solidFill>
                  <a:schemeClr val="bg1"/>
                </a:solidFill>
              </a:rPr>
              <a:t>tanpa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secara</a:t>
            </a:r>
            <a:r>
              <a:rPr lang="en-US" dirty="0">
                <a:solidFill>
                  <a:schemeClr val="bg1"/>
                </a:solidFill>
              </a:rPr>
              <a:t> individual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setiap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alat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kuat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kombinatorika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kita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berlaku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bilangan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bulat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positif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membuktikannya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beberapa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dasar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bahwa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diturunkan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kasus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E64EB9-5157-4684-BFF1-49836E05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9A859B-BFCE-4B8C-A653-B401D5147CF3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Menyadari</a:t>
            </a:r>
            <a:r>
              <a:rPr lang="en-US" dirty="0"/>
              <a:t> </a:t>
            </a:r>
            <a:r>
              <a:rPr lang="en-US" dirty="0" err="1"/>
              <a:t>Pentingnya</a:t>
            </a:r>
            <a:r>
              <a:rPr lang="en-US" dirty="0"/>
              <a:t> </a:t>
            </a:r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Induksi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adalah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suatu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teknik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penting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dalam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yang </a:t>
            </a:r>
            <a:r>
              <a:rPr lang="en-US" sz="3600" dirty="0" err="1">
                <a:solidFill>
                  <a:schemeClr val="bg1"/>
                </a:solidFill>
              </a:rPr>
              <a:t>digunakan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membuktikan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pernyataan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setiap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bilangan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bulat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positif</a:t>
            </a:r>
            <a:r>
              <a:rPr lang="en-US" sz="3600" dirty="0">
                <a:solidFill>
                  <a:schemeClr val="bg1"/>
                </a:solidFill>
              </a:rPr>
              <a:t>. </a:t>
            </a:r>
            <a:r>
              <a:rPr lang="en-US" sz="3600" dirty="0" err="1">
                <a:solidFill>
                  <a:schemeClr val="bg1"/>
                </a:solidFill>
              </a:rPr>
              <a:t>Namun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pentingnya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induksi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tidak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terbatas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hanya</a:t>
            </a:r>
            <a:r>
              <a:rPr lang="en-US" sz="3600" dirty="0">
                <a:solidFill>
                  <a:schemeClr val="bg1"/>
                </a:solidFill>
              </a:rPr>
              <a:t> pada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saja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tetapi</a:t>
            </a:r>
            <a:r>
              <a:rPr lang="en-US" sz="3600" dirty="0">
                <a:solidFill>
                  <a:schemeClr val="bg1"/>
                </a:solidFill>
              </a:rPr>
              <a:t> juga </a:t>
            </a:r>
            <a:r>
              <a:rPr lang="en-US" sz="3600" dirty="0" err="1">
                <a:solidFill>
                  <a:schemeClr val="bg1"/>
                </a:solidFill>
              </a:rPr>
              <a:t>memainkan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penting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dalam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ilmu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lainnya</a:t>
            </a:r>
            <a:r>
              <a:rPr lang="en-US" sz="3600" dirty="0">
                <a:solidFill>
                  <a:schemeClr val="bg1"/>
                </a:solidFill>
              </a:rPr>
              <a:t>. </a:t>
            </a:r>
            <a:r>
              <a:rPr lang="en-US" sz="3600" dirty="0" err="1">
                <a:solidFill>
                  <a:schemeClr val="bg1"/>
                </a:solidFill>
              </a:rPr>
              <a:t>Berikut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adalah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beberapa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alasan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mengapa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induksi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matematika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penting</a:t>
            </a:r>
            <a:r>
              <a:rPr lang="en-US" sz="3600" dirty="0">
                <a:solidFill>
                  <a:schemeClr val="bg1"/>
                </a:solidFill>
              </a:rPr>
              <a:t>: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051D00-87A1-41B6-A3C6-A2EEB69C7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822479-06E1-455F-B090-265B75624996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Induksi</a:t>
            </a:r>
            <a:r>
              <a:rPr lang="en-US" dirty="0"/>
              <a:t> </a:t>
            </a:r>
            <a:r>
              <a:rPr lang="en-US" dirty="0" err="1"/>
              <a:t>Matematika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Mulai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Konsep</a:t>
            </a:r>
            <a:r>
              <a:rPr lang="en-US" sz="3200" dirty="0">
                <a:solidFill>
                  <a:schemeClr val="bg1"/>
                </a:solidFill>
              </a:rPr>
              <a:t> Dasar: </a:t>
            </a:r>
            <a:r>
              <a:rPr lang="en-US" sz="3200" dirty="0" err="1">
                <a:solidFill>
                  <a:schemeClr val="bg1"/>
                </a:solidFill>
              </a:rPr>
              <a:t>Pastikan</a:t>
            </a:r>
            <a:r>
              <a:rPr lang="en-US" sz="3200" dirty="0">
                <a:solidFill>
                  <a:schemeClr val="bg1"/>
                </a:solidFill>
              </a:rPr>
              <a:t> Anda </a:t>
            </a:r>
            <a:r>
              <a:rPr lang="en-US" sz="3200" dirty="0" err="1">
                <a:solidFill>
                  <a:schemeClr val="bg1"/>
                </a:solidFill>
              </a:rPr>
              <a:t>memahami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konsep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dasar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matematika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err="1">
                <a:solidFill>
                  <a:schemeClr val="bg1"/>
                </a:solidFill>
              </a:rPr>
              <a:t>Ini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termasuk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pemahaman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tentang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pernyataan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dasar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hipotesis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induktif</a:t>
            </a:r>
            <a:r>
              <a:rPr lang="en-US" sz="3200" dirty="0">
                <a:solidFill>
                  <a:schemeClr val="bg1"/>
                </a:solidFill>
              </a:rPr>
              <a:t>, dan </a:t>
            </a:r>
            <a:r>
              <a:rPr lang="en-US" sz="3200" dirty="0" err="1">
                <a:solidFill>
                  <a:schemeClr val="bg1"/>
                </a:solidFill>
              </a:rPr>
              <a:t>langkah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Pelajari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Contoh</a:t>
            </a:r>
            <a:r>
              <a:rPr lang="en-US" sz="3200" dirty="0">
                <a:solidFill>
                  <a:schemeClr val="bg1"/>
                </a:solidFill>
              </a:rPr>
              <a:t> dan Latihan: </a:t>
            </a:r>
            <a:r>
              <a:rPr lang="en-US" sz="3200" dirty="0" err="1">
                <a:solidFill>
                  <a:schemeClr val="bg1"/>
                </a:solidFill>
              </a:rPr>
              <a:t>Carilah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contoh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menggunakan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matematika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err="1">
                <a:solidFill>
                  <a:schemeClr val="bg1"/>
                </a:solidFill>
              </a:rPr>
              <a:t>Mulai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sederhana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hingga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kompleks</a:t>
            </a:r>
            <a:r>
              <a:rPr lang="en-US" sz="3200" dirty="0">
                <a:solidFill>
                  <a:schemeClr val="bg1"/>
                </a:solidFill>
              </a:rPr>
              <a:t>. Latihan </a:t>
            </a:r>
            <a:r>
              <a:rPr lang="en-US" sz="3200" dirty="0" err="1">
                <a:solidFill>
                  <a:schemeClr val="bg1"/>
                </a:solidFill>
              </a:rPr>
              <a:t>ini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membantu</a:t>
            </a:r>
            <a:r>
              <a:rPr lang="en-US" sz="3200" dirty="0">
                <a:solidFill>
                  <a:schemeClr val="bg1"/>
                </a:solidFill>
              </a:rPr>
              <a:t> Anda </a:t>
            </a:r>
            <a:r>
              <a:rPr lang="en-US" sz="3200" dirty="0" err="1">
                <a:solidFill>
                  <a:schemeClr val="bg1"/>
                </a:solidFill>
              </a:rPr>
              <a:t>memahami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bagaimana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menerapkan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teknik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dalam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konteks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12DF70-2244-4CC6-933F-20AFE771A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Buat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Catatan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Ringkasan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Saat</a:t>
            </a:r>
            <a:r>
              <a:rPr lang="en-US" dirty="0">
                <a:solidFill>
                  <a:schemeClr val="bg1"/>
                </a:solidFill>
              </a:rPr>
              <a:t> Anda </a:t>
            </a:r>
            <a:r>
              <a:rPr lang="en-US" dirty="0" err="1">
                <a:solidFill>
                  <a:schemeClr val="bg1"/>
                </a:solidFill>
              </a:rPr>
              <a:t>mempelajari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konsep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contoh-contoh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buatlah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catatan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ringkasan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Tuliskan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langkah-langkah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terlibat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proses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contoh-contoh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relevan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membantu</a:t>
            </a:r>
            <a:r>
              <a:rPr lang="en-US" dirty="0">
                <a:solidFill>
                  <a:schemeClr val="bg1"/>
                </a:solidFill>
              </a:rPr>
              <a:t> Anda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memahami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mengingat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kembali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konsep-konsep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Sumber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Belajar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Manfaatkan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sumber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belajar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tersedia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seperti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teks</a:t>
            </a:r>
            <a:r>
              <a:rPr lang="en-US" dirty="0">
                <a:solidFill>
                  <a:schemeClr val="bg1"/>
                </a:solidFill>
              </a:rPr>
              <a:t>, video tutorial, 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kursus</a:t>
            </a:r>
            <a:r>
              <a:rPr lang="en-US" dirty="0">
                <a:solidFill>
                  <a:schemeClr val="bg1"/>
                </a:solidFill>
              </a:rPr>
              <a:t> online. 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sumber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membantu</a:t>
            </a:r>
            <a:r>
              <a:rPr lang="en-US" dirty="0">
                <a:solidFill>
                  <a:schemeClr val="bg1"/>
                </a:solidFill>
              </a:rPr>
              <a:t> Anda </a:t>
            </a:r>
            <a:r>
              <a:rPr lang="en-US" dirty="0" err="1">
                <a:solidFill>
                  <a:schemeClr val="bg1"/>
                </a:solidFill>
              </a:rPr>
              <a:t>memahami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konsep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baik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43ACE9-8CA9-45FC-9398-7BBBBFE8C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3891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Berlatih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secara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Teratur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  <a:r>
              <a:rPr lang="en-US" sz="3200" dirty="0" err="1">
                <a:solidFill>
                  <a:schemeClr val="bg1"/>
                </a:solidFill>
              </a:rPr>
              <a:t>Praktek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kunci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dalam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mengembangkan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keterampilan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induksi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matematika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err="1">
                <a:solidFill>
                  <a:schemeClr val="bg1"/>
                </a:solidFill>
              </a:rPr>
              <a:t>Luangkan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waktu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hari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atau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minggu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berlatih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berbagai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jenis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</a:t>
            </a:r>
            <a:r>
              <a:rPr lang="en-US" sz="3200" dirty="0">
                <a:solidFill>
                  <a:schemeClr val="bg1"/>
                </a:solidFill>
              </a:rPr>
              <a:t>.	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Eksplorasi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Variasi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</a:t>
            </a:r>
            <a:r>
              <a:rPr lang="en-US" sz="3200" dirty="0">
                <a:solidFill>
                  <a:schemeClr val="bg1"/>
                </a:solidFill>
              </a:rPr>
              <a:t>: Setelah Anda </a:t>
            </a:r>
            <a:r>
              <a:rPr lang="en-US" sz="3200" dirty="0" err="1">
                <a:solidFill>
                  <a:schemeClr val="bg1"/>
                </a:solidFill>
              </a:rPr>
              <a:t>menguasai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teknik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dasar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cobalah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mengeksplorasi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variasi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err="1">
                <a:solidFill>
                  <a:schemeClr val="bg1"/>
                </a:solidFill>
              </a:rPr>
              <a:t>Mulailah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soal-soal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pola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atau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struktur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berbeda-beda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41EDCE-9499-4B49-9BA3-53FA4E7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6211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Uji </a:t>
            </a:r>
            <a:r>
              <a:rPr lang="en-US" sz="3200" dirty="0" err="1">
                <a:solidFill>
                  <a:schemeClr val="bg1"/>
                </a:solidFill>
              </a:rPr>
              <a:t>Pemahaman</a:t>
            </a:r>
            <a:r>
              <a:rPr lang="en-US" sz="3200" dirty="0">
                <a:solidFill>
                  <a:schemeClr val="bg1"/>
                </a:solidFill>
              </a:rPr>
              <a:t> Anda: Uji </a:t>
            </a:r>
            <a:r>
              <a:rPr lang="en-US" sz="3200" dirty="0" err="1">
                <a:solidFill>
                  <a:schemeClr val="bg1"/>
                </a:solidFill>
              </a:rPr>
              <a:t>pemahaman</a:t>
            </a:r>
            <a:r>
              <a:rPr lang="en-US" sz="3200" dirty="0">
                <a:solidFill>
                  <a:schemeClr val="bg1"/>
                </a:solidFill>
              </a:rPr>
              <a:t> Anda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menyelesaikan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soal-soal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tantangan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atau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melakukan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latihan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ulang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err="1">
                <a:solidFill>
                  <a:schemeClr val="bg1"/>
                </a:solidFill>
              </a:rPr>
              <a:t>Ini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membantu</a:t>
            </a:r>
            <a:r>
              <a:rPr lang="en-US" sz="3200" dirty="0">
                <a:solidFill>
                  <a:schemeClr val="bg1"/>
                </a:solidFill>
              </a:rPr>
              <a:t> Anda </a:t>
            </a:r>
            <a:r>
              <a:rPr lang="en-US" sz="3200" dirty="0" err="1">
                <a:solidFill>
                  <a:schemeClr val="bg1"/>
                </a:solidFill>
              </a:rPr>
              <a:t>memastikan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bahwa</a:t>
            </a:r>
            <a:r>
              <a:rPr lang="en-US" sz="3200" dirty="0">
                <a:solidFill>
                  <a:schemeClr val="bg1"/>
                </a:solidFill>
              </a:rPr>
              <a:t> Anda </a:t>
            </a:r>
            <a:r>
              <a:rPr lang="en-US" sz="3200" dirty="0" err="1">
                <a:solidFill>
                  <a:schemeClr val="bg1"/>
                </a:solidFill>
              </a:rPr>
              <a:t>benar-benar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memahami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konsep</a:t>
            </a:r>
            <a:r>
              <a:rPr lang="en-US" sz="3200" dirty="0">
                <a:solidFill>
                  <a:schemeClr val="bg1"/>
                </a:solidFill>
              </a:rPr>
              <a:t> dan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menerapkannya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benar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Refleksi</a:t>
            </a:r>
            <a:r>
              <a:rPr lang="en-US" sz="3200" dirty="0">
                <a:solidFill>
                  <a:schemeClr val="bg1"/>
                </a:solidFill>
              </a:rPr>
              <a:t> dan </a:t>
            </a:r>
            <a:r>
              <a:rPr lang="en-US" sz="3200" dirty="0" err="1">
                <a:solidFill>
                  <a:schemeClr val="bg1"/>
                </a:solidFill>
              </a:rPr>
              <a:t>Evaluasi</a:t>
            </a:r>
            <a:r>
              <a:rPr lang="en-US" sz="3200" dirty="0">
                <a:solidFill>
                  <a:schemeClr val="bg1"/>
                </a:solidFill>
              </a:rPr>
              <a:t>: Setelah Anda </a:t>
            </a:r>
            <a:r>
              <a:rPr lang="en-US" sz="3200" dirty="0" err="1">
                <a:solidFill>
                  <a:schemeClr val="bg1"/>
                </a:solidFill>
              </a:rPr>
              <a:t>menyelesaikan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latihan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atau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soal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refleksikan</a:t>
            </a:r>
            <a:r>
              <a:rPr lang="en-US" sz="3200" dirty="0">
                <a:solidFill>
                  <a:schemeClr val="bg1"/>
                </a:solidFill>
              </a:rPr>
              <a:t> proses Anda. </a:t>
            </a:r>
            <a:r>
              <a:rPr lang="en-US" sz="3200" dirty="0" err="1">
                <a:solidFill>
                  <a:schemeClr val="bg1"/>
                </a:solidFill>
              </a:rPr>
              <a:t>Evaluasi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langkah-langkah</a:t>
            </a:r>
            <a:r>
              <a:rPr lang="en-US" sz="3200" dirty="0">
                <a:solidFill>
                  <a:schemeClr val="bg1"/>
                </a:solidFill>
              </a:rPr>
              <a:t> yang Anda </a:t>
            </a:r>
            <a:r>
              <a:rPr lang="en-US" sz="3200" dirty="0" err="1">
                <a:solidFill>
                  <a:schemeClr val="bg1"/>
                </a:solidFill>
              </a:rPr>
              <a:t>ambil</a:t>
            </a:r>
            <a:r>
              <a:rPr lang="en-US" sz="3200" dirty="0">
                <a:solidFill>
                  <a:schemeClr val="bg1"/>
                </a:solidFill>
              </a:rPr>
              <a:t> dan </a:t>
            </a:r>
            <a:r>
              <a:rPr lang="en-US" sz="3200" dirty="0" err="1">
                <a:solidFill>
                  <a:schemeClr val="bg1"/>
                </a:solidFill>
              </a:rPr>
              <a:t>identifikasi</a:t>
            </a:r>
            <a:r>
              <a:rPr lang="en-US" sz="3200" dirty="0">
                <a:solidFill>
                  <a:schemeClr val="bg1"/>
                </a:solidFill>
              </a:rPr>
              <a:t> area di mana Anda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meningkatkan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677745-D565-4E2C-B1AD-171082E0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F18066-8C62-44AC-9018-A9BB3B32B459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3600" b="1" dirty="0" err="1"/>
              <a:t>Kasus</a:t>
            </a:r>
            <a:r>
              <a:rPr lang="en-IE" sz="3600" b="1" dirty="0"/>
              <a:t> </a:t>
            </a:r>
            <a:r>
              <a:rPr lang="en-IE" sz="3600" b="1" dirty="0" err="1"/>
              <a:t>Penggunaan</a:t>
            </a:r>
            <a:r>
              <a:rPr lang="en-IE" sz="3600" b="1" dirty="0"/>
              <a:t> </a:t>
            </a:r>
            <a:r>
              <a:rPr lang="en-IE" sz="3600" b="1" dirty="0" err="1"/>
              <a:t>Induksi</a:t>
            </a:r>
            <a:r>
              <a:rPr lang="en-IE" sz="3600" b="1" dirty="0"/>
              <a:t> </a:t>
            </a:r>
            <a:r>
              <a:rPr lang="en-IE" sz="3600" b="1" dirty="0" err="1"/>
              <a:t>Matematika</a:t>
            </a:r>
            <a:endParaRPr lang="en-IE" sz="36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40E2E5-55FF-439E-BDD9-D6E009393CD6}"/>
              </a:ext>
            </a:extLst>
          </p:cNvPr>
          <p:cNvSpPr/>
          <p:nvPr/>
        </p:nvSpPr>
        <p:spPr>
          <a:xfrm>
            <a:off x="1103586" y="2096814"/>
            <a:ext cx="4390697" cy="4012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3600" b="1" dirty="0"/>
              <a:t>01</a:t>
            </a:r>
          </a:p>
          <a:p>
            <a:r>
              <a:rPr lang="en-IE" sz="2400" b="1" dirty="0" err="1"/>
              <a:t>Analisis</a:t>
            </a:r>
            <a:r>
              <a:rPr lang="en-IE" sz="2400" b="1" dirty="0"/>
              <a:t> </a:t>
            </a:r>
            <a:r>
              <a:rPr lang="en-IE" sz="2400" b="1" dirty="0" err="1"/>
              <a:t>Algoritma</a:t>
            </a:r>
            <a:endParaRPr lang="en-IE" sz="2400" b="1" dirty="0"/>
          </a:p>
          <a:p>
            <a:r>
              <a:rPr lang="en-IE" sz="2400" dirty="0" err="1"/>
              <a:t>Induksi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 </a:t>
            </a:r>
            <a:r>
              <a:rPr lang="en-IE" sz="2400" dirty="0" err="1"/>
              <a:t>banyak</a:t>
            </a:r>
            <a:r>
              <a:rPr lang="en-IE" sz="2400" dirty="0"/>
              <a:t> </a:t>
            </a:r>
            <a:r>
              <a:rPr lang="en-IE" sz="2400" dirty="0" err="1"/>
              <a:t>digunakan</a:t>
            </a:r>
            <a:r>
              <a:rPr lang="en-IE" sz="2400" dirty="0"/>
              <a:t> </a:t>
            </a:r>
            <a:r>
              <a:rPr lang="en-IE" sz="2400" dirty="0" err="1"/>
              <a:t>dalam</a:t>
            </a:r>
            <a:r>
              <a:rPr lang="en-IE" sz="2400" dirty="0"/>
              <a:t> </a:t>
            </a:r>
            <a:r>
              <a:rPr lang="en-IE" sz="2400" dirty="0" err="1"/>
              <a:t>analisis</a:t>
            </a:r>
            <a:r>
              <a:rPr lang="en-IE" sz="2400" dirty="0"/>
              <a:t> </a:t>
            </a:r>
            <a:r>
              <a:rPr lang="en-IE" sz="2400" dirty="0" err="1"/>
              <a:t>algoritma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membuktikan</a:t>
            </a:r>
            <a:r>
              <a:rPr lang="en-IE" sz="2400" dirty="0"/>
              <a:t> </a:t>
            </a:r>
            <a:r>
              <a:rPr lang="en-IE" sz="2400" dirty="0" err="1"/>
              <a:t>kebenaran</a:t>
            </a:r>
            <a:r>
              <a:rPr lang="en-IE" sz="2400" dirty="0"/>
              <a:t> </a:t>
            </a:r>
            <a:r>
              <a:rPr lang="en-IE" sz="2400" dirty="0" err="1"/>
              <a:t>algoritma</a:t>
            </a:r>
            <a:r>
              <a:rPr lang="en-IE" sz="2400" dirty="0"/>
              <a:t> dan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menetapkan</a:t>
            </a:r>
            <a:r>
              <a:rPr lang="en-IE" sz="2400" dirty="0"/>
              <a:t> </a:t>
            </a:r>
            <a:r>
              <a:rPr lang="en-IE" sz="2400" dirty="0" err="1"/>
              <a:t>kompleksitas</a:t>
            </a:r>
            <a:r>
              <a:rPr lang="en-IE" sz="2400" dirty="0"/>
              <a:t> </a:t>
            </a:r>
            <a:r>
              <a:rPr lang="en-IE" sz="2400" dirty="0" err="1"/>
              <a:t>waktu</a:t>
            </a:r>
            <a:r>
              <a:rPr lang="en-IE" sz="2400" dirty="0"/>
              <a:t> </a:t>
            </a:r>
            <a:r>
              <a:rPr lang="en-IE" sz="2400" dirty="0" err="1"/>
              <a:t>algoritma</a:t>
            </a:r>
            <a:r>
              <a:rPr lang="en-IE" sz="2400" dirty="0"/>
              <a:t> </a:t>
            </a:r>
            <a:r>
              <a:rPr lang="en-IE" sz="2400" dirty="0" err="1"/>
              <a:t>iteratif</a:t>
            </a:r>
            <a:r>
              <a:rPr lang="en-IE" sz="2400" dirty="0"/>
              <a:t>.</a:t>
            </a:r>
          </a:p>
          <a:p>
            <a:pPr algn="ctr"/>
            <a:endParaRPr lang="en-IE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97B7A99-3771-449B-A50D-70261FD51C9C}"/>
              </a:ext>
            </a:extLst>
          </p:cNvPr>
          <p:cNvSpPr/>
          <p:nvPr/>
        </p:nvSpPr>
        <p:spPr>
          <a:xfrm>
            <a:off x="6025055" y="2096814"/>
            <a:ext cx="4390697" cy="40123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E" sz="3600" b="1" dirty="0"/>
              <a:t>02</a:t>
            </a:r>
          </a:p>
          <a:p>
            <a:r>
              <a:rPr lang="en-IE" sz="2400" b="1" dirty="0" err="1"/>
              <a:t>Teori</a:t>
            </a:r>
            <a:r>
              <a:rPr lang="en-IE" sz="2400" b="1" dirty="0"/>
              <a:t> Graf</a:t>
            </a:r>
          </a:p>
          <a:p>
            <a:r>
              <a:rPr lang="en-IE" sz="2400" dirty="0" err="1"/>
              <a:t>Dalam</a:t>
            </a:r>
            <a:r>
              <a:rPr lang="en-IE" sz="2400" dirty="0"/>
              <a:t> </a:t>
            </a:r>
            <a:r>
              <a:rPr lang="en-IE" sz="2400" dirty="0" err="1"/>
              <a:t>teori</a:t>
            </a:r>
            <a:r>
              <a:rPr lang="en-IE" sz="2400" dirty="0"/>
              <a:t> </a:t>
            </a:r>
            <a:r>
              <a:rPr lang="en-IE" sz="2400" dirty="0" err="1"/>
              <a:t>graf</a:t>
            </a:r>
            <a:r>
              <a:rPr lang="en-IE" sz="2400" dirty="0"/>
              <a:t>, </a:t>
            </a:r>
            <a:r>
              <a:rPr lang="en-IE" sz="2400" dirty="0" err="1"/>
              <a:t>induksi</a:t>
            </a:r>
            <a:r>
              <a:rPr lang="en-IE" sz="2400" dirty="0"/>
              <a:t> </a:t>
            </a:r>
            <a:r>
              <a:rPr lang="en-IE" sz="2400" dirty="0" err="1"/>
              <a:t>matematika</a:t>
            </a:r>
            <a:r>
              <a:rPr lang="en-IE" sz="2400" dirty="0"/>
              <a:t> </a:t>
            </a:r>
            <a:r>
              <a:rPr lang="en-IE" sz="2400" dirty="0" err="1"/>
              <a:t>digunakan</a:t>
            </a:r>
            <a:r>
              <a:rPr lang="en-IE" sz="2400" dirty="0"/>
              <a:t> </a:t>
            </a:r>
            <a:r>
              <a:rPr lang="en-IE" sz="2400" dirty="0" err="1"/>
              <a:t>untuk</a:t>
            </a:r>
            <a:r>
              <a:rPr lang="en-IE" sz="2400" dirty="0"/>
              <a:t> </a:t>
            </a:r>
            <a:r>
              <a:rPr lang="en-IE" sz="2400" dirty="0" err="1"/>
              <a:t>membuktikan</a:t>
            </a:r>
            <a:r>
              <a:rPr lang="en-IE" sz="2400" dirty="0"/>
              <a:t> </a:t>
            </a:r>
            <a:r>
              <a:rPr lang="en-IE" sz="2400" dirty="0" err="1"/>
              <a:t>sifat-sifat</a:t>
            </a:r>
            <a:r>
              <a:rPr lang="en-IE" sz="2400" dirty="0"/>
              <a:t> </a:t>
            </a:r>
            <a:r>
              <a:rPr lang="en-IE" sz="2400" dirty="0" err="1"/>
              <a:t>graf</a:t>
            </a:r>
            <a:r>
              <a:rPr lang="en-IE" sz="2400" dirty="0"/>
              <a:t>, </a:t>
            </a:r>
            <a:r>
              <a:rPr lang="en-IE" sz="2400" dirty="0" err="1"/>
              <a:t>seperti</a:t>
            </a:r>
            <a:r>
              <a:rPr lang="en-IE" sz="2400" dirty="0"/>
              <a:t> </a:t>
            </a:r>
            <a:r>
              <a:rPr lang="en-IE" sz="2400" dirty="0" err="1"/>
              <a:t>keberadaan</a:t>
            </a:r>
            <a:r>
              <a:rPr lang="en-IE" sz="2400" dirty="0"/>
              <a:t> </a:t>
            </a:r>
            <a:r>
              <a:rPr lang="en-IE" sz="2400" dirty="0" err="1"/>
              <a:t>lintasan</a:t>
            </a:r>
            <a:r>
              <a:rPr lang="en-IE" sz="2400" dirty="0"/>
              <a:t> </a:t>
            </a:r>
            <a:r>
              <a:rPr lang="en-IE" sz="2400" dirty="0" err="1"/>
              <a:t>atau</a:t>
            </a:r>
            <a:r>
              <a:rPr lang="en-IE" sz="2400" dirty="0"/>
              <a:t> </a:t>
            </a:r>
            <a:r>
              <a:rPr lang="en-IE" sz="2400" dirty="0" err="1"/>
              <a:t>siklus</a:t>
            </a:r>
            <a:r>
              <a:rPr lang="en-I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90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3AA48E4-BB00-4891-B297-025FC837B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096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337BC93-5D4A-4499-9668-0DAB2AD8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020" y="1919605"/>
            <a:ext cx="4023360" cy="2759075"/>
          </a:xfrm>
        </p:spPr>
        <p:txBody>
          <a:bodyPr>
            <a:normAutofit fontScale="90000"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Thanks</a:t>
            </a:r>
            <a:endParaRPr lang="en-IE" sz="115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10E8E-CEDE-43F0-AF9F-5CA0F7157DAA}"/>
              </a:ext>
            </a:extLst>
          </p:cNvPr>
          <p:cNvSpPr txBox="1"/>
          <p:nvPr/>
        </p:nvSpPr>
        <p:spPr>
          <a:xfrm>
            <a:off x="9305925" y="6317535"/>
            <a:ext cx="3152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Hipotesis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 (</a:t>
            </a:r>
            <a:r>
              <a:rPr lang="en-IE" b="0" i="0" dirty="0" err="1">
                <a:solidFill>
                  <a:srgbClr val="0D0D0D"/>
                </a:solidFill>
                <a:effectLst/>
                <a:latin typeface="Söhne"/>
              </a:rPr>
              <a:t>Pemisalan</a:t>
            </a:r>
            <a:r>
              <a:rPr lang="en-IE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658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89DF03-D59B-4F05-8965-37DCDA19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1F9E4-A705-4A5A-B2E8-EB1437112155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Contoh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Algoritma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3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36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36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3600" dirty="0" err="1">
                <a:solidFill>
                  <a:schemeClr val="bg1"/>
                </a:solidFill>
                <a:latin typeface="Söhne"/>
              </a:rPr>
              <a:t>dengan</a:t>
            </a:r>
            <a:r>
              <a:rPr lang="en-IE" sz="3600" dirty="0">
                <a:solidFill>
                  <a:schemeClr val="bg1"/>
                </a:solidFill>
                <a:latin typeface="Söhne"/>
              </a:rPr>
              <a:t> Domino Effect</a:t>
            </a:r>
            <a:endParaRPr lang="en-IE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88D0-D42B-46DB-87E8-B6DB5479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617" y="2794624"/>
            <a:ext cx="6669155" cy="336181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IE" sz="2000" b="1" i="0" dirty="0">
                <a:solidFill>
                  <a:schemeClr val="bg1"/>
                </a:solidFill>
                <a:effectLst/>
                <a:latin typeface="Söhne"/>
              </a:rPr>
              <a:t>Langkah Dasar (Base Case):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Letakkan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satu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pertama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(base domino) dan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dorong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sehingga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mewakili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dasar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di mana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benar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tertentu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IE" sz="2000" b="1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IE" sz="2000" b="1" i="0" dirty="0">
                <a:solidFill>
                  <a:schemeClr val="bg1"/>
                </a:solidFill>
                <a:effectLst/>
                <a:latin typeface="Söhne"/>
              </a:rPr>
              <a:t>Langkah </a:t>
            </a:r>
            <a:r>
              <a:rPr lang="en-IE" sz="2000" b="1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000" b="1" i="0" dirty="0">
                <a:solidFill>
                  <a:schemeClr val="bg1"/>
                </a:solidFill>
                <a:effectLst/>
                <a:latin typeface="Söhne"/>
              </a:rPr>
              <a:t> (Inductive Step):</a:t>
            </a:r>
            <a:endParaRPr lang="en-IE" sz="2000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Asumsikan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dorong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-</a:t>
            </a:r>
            <a:r>
              <a:rPr lang="en-IE" sz="1800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maka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domino ke-</a:t>
            </a:r>
            <a:r>
              <a:rPr lang="en-IE" sz="1800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KaTeX_Main"/>
              </a:rPr>
              <a:t>+1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juga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Jadi,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punya domino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-</a:t>
            </a:r>
            <a:r>
              <a:rPr lang="en-IE" sz="1800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tahu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itu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menyebabkan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-</a:t>
            </a:r>
            <a:r>
              <a:rPr lang="en-IE" sz="1800" dirty="0">
                <a:solidFill>
                  <a:schemeClr val="bg1"/>
                </a:solidFill>
                <a:latin typeface="KaTeX_Main"/>
              </a:rPr>
              <a:t> </a:t>
            </a:r>
            <a:r>
              <a:rPr lang="en-IE" sz="1800" b="0" i="1" dirty="0">
                <a:solidFill>
                  <a:schemeClr val="bg1"/>
                </a:solidFill>
                <a:effectLst/>
                <a:latin typeface="KaTeX_Math"/>
              </a:rPr>
              <a:t>k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KaTeX_Main"/>
              </a:rPr>
              <a:t>+1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1800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sz="18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0BA2D2-64F8-4440-9705-FB7AD351C14C}"/>
              </a:ext>
            </a:extLst>
          </p:cNvPr>
          <p:cNvSpPr txBox="1"/>
          <p:nvPr/>
        </p:nvSpPr>
        <p:spPr>
          <a:xfrm>
            <a:off x="472936" y="1880092"/>
            <a:ext cx="112751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Mari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analogikan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konsep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contoh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effect.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Bayangkan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memiliki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rangkaian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yang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diletakkan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berdampingan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Setiap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menyebabkan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berikutnya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 Kita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ingin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semua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dorong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pertama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1028" name="Picture 4" descr="Domino Effect GIFs - Get the best GIF on GIPHY">
            <a:extLst>
              <a:ext uri="{FF2B5EF4-FFF2-40B4-BE49-F238E27FC236}">
                <a16:creationId xmlns:a16="http://schemas.microsoft.com/office/drawing/2014/main" id="{44C98C48-C400-41CF-A30B-E82442B1D1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7" y="304662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47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3A5577-7371-4599-923A-BB23E82C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8F19DA-B42D-49A9-8786-3F91EA143BEA}"/>
              </a:ext>
            </a:extLst>
          </p:cNvPr>
          <p:cNvSpPr txBox="1"/>
          <p:nvPr/>
        </p:nvSpPr>
        <p:spPr>
          <a:xfrm>
            <a:off x="220688" y="1720840"/>
            <a:ext cx="1135711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E" sz="5400" b="1" i="0" dirty="0">
                <a:solidFill>
                  <a:schemeClr val="bg1"/>
                </a:solidFill>
                <a:effectLst/>
                <a:latin typeface="Söhne"/>
              </a:rPr>
              <a:t>Kesimpulan:</a:t>
            </a:r>
          </a:p>
          <a:p>
            <a:pPr algn="ctr"/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asumsi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tahu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bahwa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jika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mulai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dengan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mendorong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domino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pertama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, domino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ke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-</a:t>
            </a:r>
            <a:r>
              <a:rPr lang="en-IE" sz="2800" b="0" i="1" dirty="0">
                <a:solidFill>
                  <a:schemeClr val="bg1"/>
                </a:solidFill>
                <a:effectLst/>
                <a:latin typeface="KaTeX_Math"/>
              </a:rPr>
              <a:t>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1" dirty="0">
                <a:solidFill>
                  <a:schemeClr val="bg1"/>
                </a:solidFill>
                <a:effectLst/>
                <a:latin typeface="KaTeX_Math"/>
              </a:rPr>
              <a:t>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KaTeX_Main"/>
              </a:rPr>
              <a:t>≥1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) juga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akan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jatuh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mengikuti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efek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domino yang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terus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berlanjut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ctr"/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Analogi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ini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mencerminkan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konsep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, di mana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dasar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dan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langkah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digunakan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kebenaran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suatu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untuk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semua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nilai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tertentu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800" b="0" i="0" dirty="0" err="1">
                <a:solidFill>
                  <a:schemeClr val="bg1"/>
                </a:solidFill>
                <a:effectLst/>
                <a:latin typeface="Söhne"/>
              </a:rPr>
              <a:t>variabel</a:t>
            </a:r>
            <a:r>
              <a:rPr lang="en-IE" sz="28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238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9289F7-BA59-4F72-9268-CF8890A18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E9F93A-CA24-4883-AE7D-F2F45C910420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Contoh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Algoritma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4000" dirty="0" err="1">
                <a:solidFill>
                  <a:schemeClr val="bg1"/>
                </a:solidFill>
                <a:latin typeface="Söhne"/>
              </a:rPr>
              <a:t>secara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4000" dirty="0" err="1">
                <a:solidFill>
                  <a:schemeClr val="bg1"/>
                </a:solidFill>
                <a:latin typeface="Söhne"/>
              </a:rPr>
              <a:t>Matematis</a:t>
            </a:r>
            <a:endParaRPr lang="en-IE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088D0-D42B-46DB-87E8-B6DB54791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681" y="3250752"/>
            <a:ext cx="5436476" cy="112087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Misalkan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kita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ingin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membuktikan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pernyataan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matematis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b="0" i="0" dirty="0" err="1">
                <a:solidFill>
                  <a:schemeClr val="bg1"/>
                </a:solidFill>
                <a:effectLst/>
                <a:latin typeface="Söhne"/>
              </a:rPr>
              <a:t>Disamping</a:t>
            </a:r>
            <a:r>
              <a:rPr lang="en-IE" b="0" i="0" dirty="0">
                <a:solidFill>
                  <a:schemeClr val="bg1"/>
                </a:solidFill>
                <a:effectLst/>
                <a:latin typeface="Söhne"/>
              </a:rPr>
              <a:t> :</a:t>
            </a:r>
          </a:p>
          <a:p>
            <a:pPr marL="0" indent="0" algn="l">
              <a:buNone/>
            </a:pPr>
            <a:endParaRPr lang="en-IE" dirty="0">
              <a:solidFill>
                <a:schemeClr val="bg1"/>
              </a:solidFill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C4823-ECCE-4CCD-A012-49B19111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6" y="1500778"/>
            <a:ext cx="576342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F8AECD-9FF8-4AA2-A5D5-E1DF0FA2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8CF87-64B0-4B2C-8306-5CCD48B8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1" y="1420501"/>
            <a:ext cx="7836979" cy="53740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B79E9AA-A5C0-43D5-B28F-CA86FA5E6770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Contoh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Algoritma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4000" dirty="0" err="1">
                <a:solidFill>
                  <a:schemeClr val="bg1"/>
                </a:solidFill>
                <a:latin typeface="Söhne"/>
              </a:rPr>
              <a:t>dengan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Python</a:t>
            </a:r>
            <a:endParaRPr lang="en-IE" sz="4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python-logo-glassy - Teel Technologies">
            <a:extLst>
              <a:ext uri="{FF2B5EF4-FFF2-40B4-BE49-F238E27FC236}">
                <a16:creationId xmlns:a16="http://schemas.microsoft.com/office/drawing/2014/main" id="{849CDFA1-EE7C-4F2C-9E3D-3C38EA3AE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275" y="1506264"/>
            <a:ext cx="4105566" cy="522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4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CAC87A-F775-4FB8-AFD7-ABBD47C5B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4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BCD785-4F1D-4E1D-BB0C-114FB3EF34D3}"/>
              </a:ext>
            </a:extLst>
          </p:cNvPr>
          <p:cNvSpPr txBox="1">
            <a:spLocks/>
          </p:cNvSpPr>
          <p:nvPr/>
        </p:nvSpPr>
        <p:spPr>
          <a:xfrm>
            <a:off x="0" y="31530"/>
            <a:ext cx="12192000" cy="13255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Contoh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Algoritma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Induksi</a:t>
            </a:r>
            <a:r>
              <a:rPr lang="en-IE" sz="4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4000" b="0" i="0" dirty="0" err="1">
                <a:solidFill>
                  <a:schemeClr val="bg1"/>
                </a:solidFill>
                <a:effectLst/>
                <a:latin typeface="Söhne"/>
              </a:rPr>
              <a:t>Matematika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</a:t>
            </a:r>
            <a:r>
              <a:rPr lang="en-IE" sz="4000" dirty="0" err="1">
                <a:solidFill>
                  <a:schemeClr val="bg1"/>
                </a:solidFill>
                <a:latin typeface="Söhne"/>
              </a:rPr>
              <a:t>dengan</a:t>
            </a:r>
            <a:r>
              <a:rPr lang="en-IE" sz="4000" dirty="0">
                <a:solidFill>
                  <a:schemeClr val="bg1"/>
                </a:solidFill>
                <a:latin typeface="Söhne"/>
              </a:rPr>
              <a:t> Python</a:t>
            </a:r>
            <a:endParaRPr lang="en-IE" sz="40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2D75A-982A-49EA-ADC4-BB4269EF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51" y="1589204"/>
            <a:ext cx="7019182" cy="4851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59BCA5-AE36-4124-83C6-241F793E3424}"/>
              </a:ext>
            </a:extLst>
          </p:cNvPr>
          <p:cNvSpPr txBox="1"/>
          <p:nvPr/>
        </p:nvSpPr>
        <p:spPr>
          <a:xfrm>
            <a:off x="7712683" y="3279327"/>
            <a:ext cx="38774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Sehingga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jawaban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program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tersebut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adalah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15,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yaitu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jumlah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bilangan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dari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1 </a:t>
            </a:r>
            <a:r>
              <a:rPr lang="en-IE" sz="2000" b="0" i="0" dirty="0" err="1">
                <a:solidFill>
                  <a:schemeClr val="bg1"/>
                </a:solidFill>
                <a:effectLst/>
                <a:latin typeface="Söhne"/>
              </a:rPr>
              <a:t>hingga</a:t>
            </a:r>
            <a:r>
              <a:rPr lang="en-IE" sz="2000" b="0" i="0" dirty="0">
                <a:solidFill>
                  <a:schemeClr val="bg1"/>
                </a:solidFill>
                <a:effectLst/>
                <a:latin typeface="Söhne"/>
              </a:rPr>
              <a:t> 5.</a:t>
            </a:r>
            <a:endParaRPr lang="en-I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58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5080</TotalTime>
  <Words>2681</Words>
  <Application>Microsoft Office PowerPoint</Application>
  <PresentationFormat>Widescreen</PresentationFormat>
  <Paragraphs>167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KaTeX_Main</vt:lpstr>
      <vt:lpstr>KaTeX_Math</vt:lpstr>
      <vt:lpstr>Open Sans</vt:lpstr>
      <vt:lpstr>Söhne</vt:lpstr>
      <vt:lpstr>Office Theme</vt:lpstr>
      <vt:lpstr>ALGORITMA Induksi  Matematika Algoritma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Asumsi Induksi -Penjelasan tentang langkah dalam proses induksi matematika.</vt:lpstr>
      <vt:lpstr>Asumsi Induksi -Contoh penerapannya dalam sebuah pernyataan matematika.</vt:lpstr>
      <vt:lpstr>Asumsi Induksi -Contoh penerapannya dalam sebuah pernyataan matematika.</vt:lpstr>
      <vt:lpstr>Induksi Lengkap -Penjelasan tentang langkah dalam proses induksi matematika.</vt:lpstr>
      <vt:lpstr>Induksi Lengkap -Contoh yang lebih kompleks untuk menunjukkan proses induksi lengkap.</vt:lpstr>
      <vt:lpstr>Induksi Lengkap -Contoh yang lebih kompleks untuk menunjukkan proses induksi lengkap.</vt:lpstr>
      <vt:lpstr>Aplikasi dalam Bilangan Bulat - Penjelasan tentang bagaimana induksi matematika digunakan dalam membuktikan properti bilangan bulat.</vt:lpstr>
      <vt:lpstr>Aplikasi dalam Bilangan Bulat  - Contoh aplikasi dengan teorema sederhana.</vt:lpstr>
      <vt:lpstr>Aplikasi dalam Bilangan Bulat - Contoh aplikasi dengan teorema sederhana.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ALGORITMA</dc:title>
  <dc:creator>Iwan Cilibur</dc:creator>
  <cp:lastModifiedBy>Iwan Cilibur</cp:lastModifiedBy>
  <cp:revision>220</cp:revision>
  <dcterms:created xsi:type="dcterms:W3CDTF">2024-03-08T11:38:53Z</dcterms:created>
  <dcterms:modified xsi:type="dcterms:W3CDTF">2024-03-15T14:01:51Z</dcterms:modified>
</cp:coreProperties>
</file>